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61" r:id="rId3"/>
    <p:sldId id="263" r:id="rId4"/>
    <p:sldId id="305" r:id="rId5"/>
    <p:sldId id="393" r:id="rId6"/>
    <p:sldId id="394" r:id="rId7"/>
    <p:sldId id="396" r:id="rId8"/>
    <p:sldId id="395" r:id="rId9"/>
    <p:sldId id="398" r:id="rId10"/>
    <p:sldId id="399" r:id="rId11"/>
    <p:sldId id="400" r:id="rId12"/>
    <p:sldId id="401" r:id="rId13"/>
    <p:sldId id="415" r:id="rId14"/>
    <p:sldId id="403" r:id="rId15"/>
    <p:sldId id="404" r:id="rId16"/>
    <p:sldId id="405" r:id="rId17"/>
    <p:sldId id="406" r:id="rId18"/>
    <p:sldId id="407" r:id="rId19"/>
    <p:sldId id="409" r:id="rId20"/>
    <p:sldId id="410" r:id="rId21"/>
    <p:sldId id="411" r:id="rId22"/>
    <p:sldId id="412" r:id="rId23"/>
    <p:sldId id="413" r:id="rId24"/>
    <p:sldId id="414"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28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用户"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EE6"/>
    <a:srgbClr val="FAFFF0"/>
    <a:srgbClr val="5679AC"/>
    <a:srgbClr val="597AAB"/>
    <a:srgbClr val="849CB9"/>
    <a:srgbClr val="FA8072"/>
    <a:srgbClr val="FFFAFA"/>
    <a:srgbClr val="FF6347"/>
    <a:srgbClr val="FF0000"/>
    <a:srgbClr val="FF4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5" autoAdjust="0"/>
    <p:restoredTop sz="87044"/>
  </p:normalViewPr>
  <p:slideViewPr>
    <p:cSldViewPr snapToGrid="0" snapToObjects="1">
      <p:cViewPr varScale="1">
        <p:scale>
          <a:sx n="63" d="100"/>
          <a:sy n="63" d="100"/>
        </p:scale>
        <p:origin x="1476" y="78"/>
      </p:cViewPr>
      <p:guideLst>
        <p:guide orient="horz" pos="2184"/>
        <p:guide pos="2864"/>
      </p:guideLst>
    </p:cSldViewPr>
  </p:slideViewPr>
  <p:notesTextViewPr>
    <p:cViewPr>
      <p:scale>
        <a:sx n="1" d="1"/>
        <a:sy n="1" d="1"/>
      </p:scale>
      <p:origin x="0" y="0"/>
    </p:cViewPr>
  </p:notesTextViewPr>
  <p:notesViewPr>
    <p:cSldViewPr snapToGrid="0" snapToObjects="1">
      <p:cViewPr varScale="1">
        <p:scale>
          <a:sx n="71" d="100"/>
          <a:sy n="71" d="100"/>
        </p:scale>
        <p:origin x="238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3537D8-E424-6448-BA48-5F0DF083F9B3}" type="datetimeFigureOut">
              <a:rPr kumimoji="1" lang="zh-CN" altLang="en-US" smtClean="0"/>
              <a:t>2025/6/2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E8B958-843C-5346-BAB3-D55BA3AA98BD}"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8C52C-00B1-FD4E-A1E8-9F7B8E3BE843}" type="datetimeFigureOut">
              <a:rPr kumimoji="1" lang="zh-CN" altLang="en-US" smtClean="0"/>
              <a:t>2025/6/2</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FCE75-D5D2-B24E-8354-2CACD4BBFF1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11</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12</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13</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14</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15</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17</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18</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19</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20</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21</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22</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23</a:t>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24</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4</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5</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6</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7</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8</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9</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467FCE75-D5D2-B24E-8354-2CACD4BBFF17}" type="slidenum">
              <a:rPr kumimoji="1" lang="zh-CN" altLang="en-US" smtClean="0"/>
              <a:t>10</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628651" y="365125"/>
            <a:ext cx="5800725"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1"/>
            <a:ext cx="7886700" cy="2852737"/>
          </a:xfrm>
        </p:spPr>
        <p:txBody>
          <a:bodyPr anchor="b"/>
          <a:lstStyle>
            <a:lvl1pPr>
              <a:defRPr sz="45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628650" y="1825625"/>
            <a:ext cx="38862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29150" y="1825625"/>
            <a:ext cx="38862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8"/>
            <a:ext cx="78867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29151" y="2505075"/>
            <a:ext cx="3887391"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E81E2E1-9A65-F64E-A3A2-2727E8F405B2}" type="datetimeFigureOut">
              <a:rPr kumimoji="1" lang="zh-CN" altLang="en-US" smtClean="0"/>
              <a:t>2025/6/2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AF43FB4-3A73-EA4D-9EFD-5501B6F262B6}"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E81E2E1-9A65-F64E-A3A2-2727E8F405B2}" type="datetimeFigureOut">
              <a:rPr kumimoji="1" lang="zh-CN" altLang="en-US" smtClean="0"/>
              <a:t>2025/6/2</a:t>
            </a:fld>
            <a:endParaRPr kumimoji="1" lang="zh-CN" altLang="en-US"/>
          </a:p>
        </p:txBody>
      </p:sp>
      <p:sp>
        <p:nvSpPr>
          <p:cNvPr id="5" name="页脚占位符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F43FB4-3A73-EA4D-9EFD-5501B6F262B6}" type="slidenum">
              <a:rPr kumimoji="1" lang="zh-CN" altLang="en-US" smtClean="0"/>
              <a:t>‹#›</a:t>
            </a:fld>
            <a:endParaRPr kumimoji="1" lang="zh-CN" altLang="en-US"/>
          </a:p>
        </p:txBody>
      </p:sp>
      <p:pic>
        <p:nvPicPr>
          <p:cNvPr id="8" name="图片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177" y="-14288"/>
            <a:ext cx="9163976" cy="6881714"/>
          </a:xfrm>
          <a:prstGeom prst="rect">
            <a:avLst/>
          </a:prstGeom>
        </p:spPr>
      </p:pic>
      <p:pic>
        <p:nvPicPr>
          <p:cNvPr id="7" name="图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822" y="-14288"/>
            <a:ext cx="9175621" cy="68817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364788" y="3004123"/>
            <a:ext cx="8195553" cy="1058592"/>
          </a:xfrm>
          <a:prstGeom prst="rect">
            <a:avLst/>
          </a:prstGeom>
          <a:ln>
            <a:noFill/>
          </a:ln>
          <a:effectLst>
            <a:outerShdw blurRad="152400" dist="317500" dir="5400000" sx="90000" sy="-19000" rotWithShape="0">
              <a:prstClr val="black">
                <a:alpha val="15000"/>
              </a:prstClr>
            </a:outerShdw>
          </a:effectLst>
          <a:scene3d>
            <a:camera prst="orthographicFront"/>
            <a:lightRig rig="morning" dir="t"/>
          </a:scene3d>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kumimoji="1" lang="zh-CN" altLang="en-US" sz="4400" dirty="0" smtClean="0">
                <a:ln w="6350">
                  <a:noFill/>
                </a:ln>
                <a:solidFill>
                  <a:srgbClr val="FFFF00"/>
                </a:solidFill>
                <a:effectLst>
                  <a:outerShdw blurRad="60007" dist="200025" dir="15000000" sy="30000" kx="-1800000" algn="bl" rotWithShape="0">
                    <a:prstClr val="black">
                      <a:alpha val="32000"/>
                    </a:prstClr>
                  </a:outerShdw>
                </a:effectLst>
                <a:latin typeface="Weibei SC" charset="-122"/>
                <a:ea typeface="Weibei SC" charset="-122"/>
                <a:cs typeface="Weibei SC" charset="-122"/>
              </a:rPr>
              <a:t>第八章 任务规划</a:t>
            </a:r>
            <a:endParaRPr kumimoji="1" lang="zh-CN" altLang="en-US" sz="4400" dirty="0">
              <a:ln w="6350">
                <a:noFill/>
              </a:ln>
              <a:solidFill>
                <a:srgbClr val="FFFF00"/>
              </a:solidFill>
              <a:effectLst>
                <a:outerShdw blurRad="60007" dist="200025" dir="15000000" sy="30000" kx="-1800000" algn="bl" rotWithShape="0">
                  <a:prstClr val="black">
                    <a:alpha val="32000"/>
                  </a:prstClr>
                </a:outerShdw>
              </a:effectLst>
              <a:latin typeface="Weibei SC" charset="-122"/>
              <a:ea typeface="Weibei SC" charset="-122"/>
              <a:cs typeface="Weibei SC" charset="-122"/>
            </a:endParaRPr>
          </a:p>
        </p:txBody>
      </p:sp>
      <p:sp>
        <p:nvSpPr>
          <p:cNvPr id="9" name="矩形 8"/>
          <p:cNvSpPr/>
          <p:nvPr/>
        </p:nvSpPr>
        <p:spPr>
          <a:xfrm>
            <a:off x="822596" y="2225822"/>
            <a:ext cx="7498080" cy="829945"/>
          </a:xfrm>
          <a:prstGeom prst="rect">
            <a:avLst/>
          </a:prstGeom>
          <a:noFill/>
        </p:spPr>
        <p:txBody>
          <a:bodyPr wrap="none" lIns="91440" tIns="45720" rIns="91440" bIns="45720">
            <a:spAutoFit/>
          </a:bodyPr>
          <a:lstStyle/>
          <a:p>
            <a:pPr algn="ctr"/>
            <a:r>
              <a:rPr kumimoji="1" lang="zh-CN" altLang="en-US" sz="4800" dirty="0" smtClean="0">
                <a:ln w="0"/>
                <a:solidFill>
                  <a:srgbClr val="FAFFF0"/>
                </a:solidFill>
                <a:effectLst>
                  <a:outerShdw blurRad="60007" dist="200025" dir="15000000" sy="30000" kx="-1800000" algn="bl" rotWithShape="0">
                    <a:prstClr val="black">
                      <a:alpha val="32000"/>
                    </a:prstClr>
                  </a:outerShdw>
                </a:effectLst>
                <a:latin typeface="Weibei SC" charset="-122"/>
                <a:ea typeface="Weibei SC" charset="-122"/>
                <a:cs typeface="Weibei SC" charset="-122"/>
                <a:sym typeface="+mn-ea"/>
              </a:rPr>
              <a:t>无人机驾驶员培训理论课程</a:t>
            </a:r>
            <a:endParaRPr lang="zh-CN" altLang="en-US" sz="4800" dirty="0">
              <a:ln w="0"/>
              <a:solidFill>
                <a:srgbClr val="FAFFF0"/>
              </a:solidFill>
              <a:effectLst>
                <a:outerShdw blurRad="60007" dist="200025" dir="15000000" sy="30000" kx="-1800000" algn="bl" rotWithShape="0">
                  <a:prstClr val="black">
                    <a:alpha val="32000"/>
                  </a:prstClr>
                </a:outerShdw>
              </a:effectLst>
              <a:latin typeface="Weibei SC" charset="-122"/>
              <a:ea typeface="Weibei SC" charset="-122"/>
              <a:cs typeface="Weibei SC" charset="-122"/>
            </a:endParaRPr>
          </a:p>
        </p:txBody>
      </p:sp>
      <p:sp>
        <p:nvSpPr>
          <p:cNvPr id="2" name="文本框 1"/>
          <p:cNvSpPr txBox="1"/>
          <p:nvPr/>
        </p:nvSpPr>
        <p:spPr>
          <a:xfrm>
            <a:off x="3255264" y="3639312"/>
            <a:ext cx="184731" cy="369332"/>
          </a:xfrm>
          <a:prstGeom prst="rect">
            <a:avLst/>
          </a:prstGeom>
          <a:noFill/>
        </p:spPr>
        <p:txBody>
          <a:bodyPr wrap="none" rtlCol="0">
            <a:spAutoFit/>
          </a:bodyPr>
          <a:lstStyle/>
          <a:p>
            <a:endParaRPr kumimoji="1"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721300"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1.4</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a:t>
            </a:r>
            <a:r>
              <a:rPr lang="en-US"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分类与方法</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354995" y="1029377"/>
            <a:ext cx="3247871" cy="523220"/>
          </a:xfrm>
          <a:prstGeom prst="rect">
            <a:avLst/>
          </a:prstGeom>
          <a:noFill/>
        </p:spPr>
        <p:txBody>
          <a:bodyPr wrap="square" rtlCol="0" anchor="ctr">
            <a:spAutoFit/>
          </a:bodyPr>
          <a:lstStyle/>
          <a:p>
            <a:r>
              <a:rPr lang="en-US" altLang="zh-CN" sz="28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a:t>
            </a:r>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任务规划的分类</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93095" y="1606842"/>
            <a:ext cx="7668415" cy="892552"/>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从实施时间上划分，任务规划可分为预先规划（预规划）和实时规划（重规划）。</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2" name="矩形 1"/>
          <p:cNvSpPr/>
          <p:nvPr/>
        </p:nvSpPr>
        <p:spPr>
          <a:xfrm>
            <a:off x="493095" y="2622210"/>
            <a:ext cx="7598406" cy="1291590"/>
          </a:xfrm>
          <a:prstGeom prst="rect">
            <a:avLst/>
          </a:prstGeom>
        </p:spPr>
        <p:txBody>
          <a:bodyPr wrap="square">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从</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具备的功能</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上而言</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任务规划可包含航线规划、任务分配规划、数据链路规划和系统保障与应急预案规划等，</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其中</a:t>
            </a:r>
            <a:r>
              <a:rPr lang="zh-CN" altLang="zh-CN"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是任务规划</a:t>
            </a: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的主体和核心。 </a:t>
            </a:r>
          </a:p>
        </p:txBody>
      </p:sp>
      <p:pic>
        <p:nvPicPr>
          <p:cNvPr id="3" name="图片 2" descr="69fe74fadab401e4618cc283e98fcef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95" y="4369147"/>
            <a:ext cx="4043340" cy="2274379"/>
          </a:xfrm>
          <a:prstGeom prst="rect">
            <a:avLst/>
          </a:prstGeom>
          <a:ln w="25400">
            <a:solidFill>
              <a:schemeClr val="bg1"/>
            </a:solidFill>
          </a:ln>
        </p:spPr>
      </p:pic>
      <p:pic>
        <p:nvPicPr>
          <p:cNvPr id="13" name="图片 12" descr="70f5101a3856dcf382edaf91a0a92b1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569" y="4369147"/>
            <a:ext cx="4224829" cy="2282379"/>
          </a:xfrm>
          <a:prstGeom prst="rect">
            <a:avLst/>
          </a:prstGeom>
          <a:ln w="25400">
            <a:solidFill>
              <a:schemeClr val="bg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721300"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1.4</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a:t>
            </a:r>
            <a:r>
              <a:rPr lang="en-US"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分类与方法</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354995" y="1029377"/>
            <a:ext cx="3247871" cy="523220"/>
          </a:xfrm>
          <a:prstGeom prst="rect">
            <a:avLst/>
          </a:prstGeom>
          <a:noFill/>
        </p:spPr>
        <p:txBody>
          <a:bodyPr wrap="square" rtlCol="0" anchor="ctr">
            <a:spAutoFit/>
          </a:bodyPr>
          <a:lstStyle/>
          <a:p>
            <a:r>
              <a:rPr lang="en-US" altLang="zh-CN" sz="28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a:t>
            </a:r>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任务规划的分类</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9" y="1573124"/>
            <a:ext cx="7848535" cy="2091690"/>
          </a:xfrm>
          <a:prstGeom prst="rect">
            <a:avLst/>
          </a:prstGeom>
          <a:noFill/>
        </p:spPr>
        <p:txBody>
          <a:bodyPr wrap="square" rtlCol="0" anchor="ctr">
            <a:spAutoFit/>
          </a:bodyPr>
          <a:lstStyle/>
          <a:p>
            <a:r>
              <a:rPr lang="zh-CN" altLang="en-US" sz="2600" b="1"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预先规划</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是在无人机执行任务</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前，由地面控制站制定的，主要是综合任务要求、地理环境和无人机任务载荷等因素进行规划，其特点是约束和飞行环境给定，规划的主要目的是通过选用合适的算法谋</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求</a:t>
            </a:r>
            <a:r>
              <a:rPr lang="zh-CN" altLang="en-US"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全局最优</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飞行航线。</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46229" y="3703333"/>
            <a:ext cx="7848535" cy="2891790"/>
          </a:xfrm>
          <a:prstGeom prst="rect">
            <a:avLst/>
          </a:prstGeom>
          <a:noFill/>
        </p:spPr>
        <p:txBody>
          <a:bodyPr wrap="square" rtlCol="0" anchor="ctr">
            <a:spAutoFit/>
          </a:bodyPr>
          <a:lstStyle/>
          <a:p>
            <a:r>
              <a:rPr lang="zh-CN" altLang="en-US"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实时规划</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是在无人机飞行过</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程中，根据实际的飞行情况和环境的变化制定出一条可分航线，包括对预先规划的修改，以及选择应急的方案，其特点是约束和飞行环境实时变化，</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任务规划系统需综合考量威胁</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、航程、约束等多种条件，</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采用</a:t>
            </a:r>
            <a:r>
              <a:rPr lang="zh-CN" altLang="en-US"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快速航线规划算法</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生成飞</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行器的安全飞行航线，任务规划系统需具备较强的信息处理能力并具有一定的辅助决策能力。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721300"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1.4</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a:t>
            </a:r>
            <a:r>
              <a:rPr lang="en-US"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分类与方法</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354995" y="1029377"/>
            <a:ext cx="3247871" cy="523220"/>
          </a:xfrm>
          <a:prstGeom prst="rect">
            <a:avLst/>
          </a:prstGeom>
          <a:noFill/>
        </p:spPr>
        <p:txBody>
          <a:bodyPr wrap="square" rtlCol="0" anchor="ctr">
            <a:spAutoFit/>
          </a:bodyPr>
          <a:lstStyle/>
          <a:p>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任务描述与分解</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9" y="1598999"/>
            <a:ext cx="7848535" cy="891540"/>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任务规划由</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任务理解、环境评估、任务分配、航线规划、</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航线优化和航线评价等组</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成</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pic>
        <p:nvPicPr>
          <p:cNvPr id="82" name="图片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872" y="2560129"/>
            <a:ext cx="6023710" cy="4161836"/>
          </a:xfrm>
          <a:prstGeom prst="rect">
            <a:avLst/>
          </a:prstGeom>
          <a:ln w="25400">
            <a:solidFill>
              <a:schemeClr val="bg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721300"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1.4</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a:t>
            </a:r>
            <a:r>
              <a:rPr lang="en-US"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分类与方法</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35" name="矩形 34"/>
          <p:cNvSpPr/>
          <p:nvPr/>
        </p:nvSpPr>
        <p:spPr>
          <a:xfrm>
            <a:off x="597283" y="2027561"/>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保存</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36" name="矩形 35"/>
          <p:cNvSpPr/>
          <p:nvPr/>
        </p:nvSpPr>
        <p:spPr>
          <a:xfrm>
            <a:off x="597283" y="1324126"/>
            <a:ext cx="1281895" cy="47149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接收任务</a:t>
            </a:r>
            <a:endParaRPr lang="zh-CN" altLang="en-US" sz="20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6" name="肘形连接符 5"/>
          <p:cNvCxnSpPr>
            <a:stCxn id="35" idx="0"/>
            <a:endCxn id="36" idx="2"/>
          </p:cNvCxnSpPr>
          <p:nvPr/>
        </p:nvCxnSpPr>
        <p:spPr>
          <a:xfrm rot="5400000" flipH="1" flipV="1">
            <a:off x="919011" y="1708342"/>
            <a:ext cx="231941" cy="406499"/>
          </a:xfrm>
          <a:prstGeom prst="bentConnector3">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肘形连接符 39"/>
          <p:cNvCxnSpPr>
            <a:endCxn id="36" idx="2"/>
          </p:cNvCxnSpPr>
          <p:nvPr/>
        </p:nvCxnSpPr>
        <p:spPr>
          <a:xfrm rot="16200000" flipV="1">
            <a:off x="1300767" y="1733084"/>
            <a:ext cx="216516" cy="341588"/>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345371" y="2027561"/>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查阅显示</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49" name="矩形 48"/>
          <p:cNvSpPr/>
          <p:nvPr/>
        </p:nvSpPr>
        <p:spPr>
          <a:xfrm>
            <a:off x="2285678" y="2012137"/>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时间区域</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50" name="矩形 49"/>
          <p:cNvSpPr/>
          <p:nvPr/>
        </p:nvSpPr>
        <p:spPr>
          <a:xfrm>
            <a:off x="2285679" y="1324127"/>
            <a:ext cx="1281895" cy="47149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任务理解</a:t>
            </a:r>
            <a:endParaRPr lang="zh-CN" altLang="en-US" sz="20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51" name="肘形连接符 50"/>
          <p:cNvCxnSpPr/>
          <p:nvPr/>
        </p:nvCxnSpPr>
        <p:spPr>
          <a:xfrm rot="5400000" flipH="1" flipV="1">
            <a:off x="2615119" y="1700629"/>
            <a:ext cx="216516" cy="406500"/>
          </a:xfrm>
          <a:prstGeom prst="bentConnector3">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6200000" flipV="1">
            <a:off x="2989163" y="1733085"/>
            <a:ext cx="216516" cy="341588"/>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3033766" y="2012137"/>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包含的目标区域</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54" name="矩形 53"/>
          <p:cNvSpPr/>
          <p:nvPr/>
        </p:nvSpPr>
        <p:spPr>
          <a:xfrm>
            <a:off x="3974073" y="2012137"/>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地形及禁飞区</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55" name="矩形 54"/>
          <p:cNvSpPr/>
          <p:nvPr/>
        </p:nvSpPr>
        <p:spPr>
          <a:xfrm>
            <a:off x="3974074" y="1324127"/>
            <a:ext cx="1281895" cy="47149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环境评估</a:t>
            </a:r>
            <a:endParaRPr lang="zh-CN" altLang="en-US" sz="20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56" name="肘形连接符 55"/>
          <p:cNvCxnSpPr/>
          <p:nvPr/>
        </p:nvCxnSpPr>
        <p:spPr>
          <a:xfrm rot="5400000" flipH="1" flipV="1">
            <a:off x="4303514" y="1700629"/>
            <a:ext cx="216516" cy="406500"/>
          </a:xfrm>
          <a:prstGeom prst="bentConnector3">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肘形连接符 56"/>
          <p:cNvCxnSpPr/>
          <p:nvPr/>
        </p:nvCxnSpPr>
        <p:spPr>
          <a:xfrm rot="16200000" flipV="1">
            <a:off x="4677558" y="1733085"/>
            <a:ext cx="216516" cy="341588"/>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4722161" y="2012137"/>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气象信息</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59" name="矩形 58"/>
          <p:cNvSpPr/>
          <p:nvPr/>
        </p:nvSpPr>
        <p:spPr>
          <a:xfrm>
            <a:off x="5662468" y="2012136"/>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可</a:t>
            </a: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用资源着陆点</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60" name="矩形 59"/>
          <p:cNvSpPr/>
          <p:nvPr/>
        </p:nvSpPr>
        <p:spPr>
          <a:xfrm>
            <a:off x="6410555" y="1324125"/>
            <a:ext cx="1281895" cy="47149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任务分配</a:t>
            </a:r>
            <a:endParaRPr lang="zh-CN" altLang="en-US" sz="20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61" name="肘形连接符 60"/>
          <p:cNvCxnSpPr>
            <a:stCxn id="59" idx="0"/>
            <a:endCxn id="60" idx="2"/>
          </p:cNvCxnSpPr>
          <p:nvPr/>
        </p:nvCxnSpPr>
        <p:spPr>
          <a:xfrm rot="5400000" flipH="1" flipV="1">
            <a:off x="6365952" y="1326585"/>
            <a:ext cx="216517" cy="1154586"/>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6410556" y="2012136"/>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载荷规划</a:t>
            </a:r>
          </a:p>
        </p:txBody>
      </p:sp>
      <p:sp>
        <p:nvSpPr>
          <p:cNvPr id="64" name="矩形 63"/>
          <p:cNvSpPr/>
          <p:nvPr/>
        </p:nvSpPr>
        <p:spPr>
          <a:xfrm>
            <a:off x="7138793" y="2012136"/>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通信规划</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65" name="矩形 64"/>
          <p:cNvSpPr/>
          <p:nvPr/>
        </p:nvSpPr>
        <p:spPr>
          <a:xfrm>
            <a:off x="7835724" y="2027561"/>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目标分配</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71" name="肘形连接符 70"/>
          <p:cNvCxnSpPr>
            <a:stCxn id="63" idx="0"/>
            <a:endCxn id="60" idx="2"/>
          </p:cNvCxnSpPr>
          <p:nvPr/>
        </p:nvCxnSpPr>
        <p:spPr>
          <a:xfrm rot="5400000" flipH="1" flipV="1">
            <a:off x="6739996" y="1700629"/>
            <a:ext cx="216517" cy="406498"/>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64" idx="0"/>
            <a:endCxn id="60" idx="2"/>
          </p:cNvCxnSpPr>
          <p:nvPr/>
        </p:nvCxnSpPr>
        <p:spPr>
          <a:xfrm rot="16200000" flipV="1">
            <a:off x="7104115" y="1743008"/>
            <a:ext cx="216517" cy="321739"/>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肘形连接符 77"/>
          <p:cNvCxnSpPr>
            <a:stCxn id="65" idx="0"/>
            <a:endCxn id="60" idx="2"/>
          </p:cNvCxnSpPr>
          <p:nvPr/>
        </p:nvCxnSpPr>
        <p:spPr>
          <a:xfrm rot="16200000" flipV="1">
            <a:off x="7444867" y="1402255"/>
            <a:ext cx="231942" cy="1018670"/>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662468" y="4872681"/>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申请气象保障</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31" name="矩形 30"/>
          <p:cNvSpPr/>
          <p:nvPr/>
        </p:nvSpPr>
        <p:spPr>
          <a:xfrm>
            <a:off x="6410556" y="4166642"/>
            <a:ext cx="1281895" cy="47149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a:t>
            </a:r>
            <a:endParaRPr lang="zh-CN" altLang="en-US" sz="20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32" name="肘形连接符 31"/>
          <p:cNvCxnSpPr/>
          <p:nvPr/>
        </p:nvCxnSpPr>
        <p:spPr>
          <a:xfrm rot="5400000" flipH="1" flipV="1">
            <a:off x="6356938" y="4178116"/>
            <a:ext cx="234545" cy="1154587"/>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410556" y="4872681"/>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申请频域空域</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34" name="矩形 33"/>
          <p:cNvSpPr/>
          <p:nvPr/>
        </p:nvSpPr>
        <p:spPr>
          <a:xfrm>
            <a:off x="7138793" y="4872681"/>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航速和高度</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7835724" y="4888106"/>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燃油及设备性能</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38" name="肘形连接符 37"/>
          <p:cNvCxnSpPr/>
          <p:nvPr/>
        </p:nvCxnSpPr>
        <p:spPr>
          <a:xfrm rot="5400000" flipH="1" flipV="1">
            <a:off x="6730982" y="4552160"/>
            <a:ext cx="234545" cy="406499"/>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rot="16200000" flipV="1">
            <a:off x="7095101" y="4594540"/>
            <a:ext cx="234545" cy="321738"/>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肘形连接符 40"/>
          <p:cNvCxnSpPr/>
          <p:nvPr/>
        </p:nvCxnSpPr>
        <p:spPr>
          <a:xfrm rot="16200000" flipV="1">
            <a:off x="7435854" y="4253786"/>
            <a:ext cx="249970" cy="1018669"/>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269936" y="4854652"/>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地形及禁飞区</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44" name="矩形 43"/>
          <p:cNvSpPr/>
          <p:nvPr/>
        </p:nvSpPr>
        <p:spPr>
          <a:xfrm>
            <a:off x="3269937" y="4166642"/>
            <a:ext cx="1281895" cy="47149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航线优化</a:t>
            </a:r>
            <a:endParaRPr lang="zh-CN" altLang="en-US" sz="20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45" name="肘形连接符 44"/>
          <p:cNvCxnSpPr/>
          <p:nvPr/>
        </p:nvCxnSpPr>
        <p:spPr>
          <a:xfrm rot="5400000" flipH="1" flipV="1">
            <a:off x="3599377" y="4543144"/>
            <a:ext cx="216516" cy="406500"/>
          </a:xfrm>
          <a:prstGeom prst="bentConnector3">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rot="16200000" flipV="1">
            <a:off x="3973421" y="4575600"/>
            <a:ext cx="216516" cy="341588"/>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018024" y="4854652"/>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气象信息</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62" name="矩形 61"/>
          <p:cNvSpPr/>
          <p:nvPr/>
        </p:nvSpPr>
        <p:spPr>
          <a:xfrm>
            <a:off x="597282" y="4852048"/>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保存</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66" name="矩形 65"/>
          <p:cNvSpPr/>
          <p:nvPr/>
        </p:nvSpPr>
        <p:spPr>
          <a:xfrm>
            <a:off x="597283" y="4164038"/>
            <a:ext cx="1281895" cy="47149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生成计划</a:t>
            </a:r>
            <a:endParaRPr lang="zh-CN" altLang="en-US" sz="20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67" name="肘形连接符 66"/>
          <p:cNvCxnSpPr/>
          <p:nvPr/>
        </p:nvCxnSpPr>
        <p:spPr>
          <a:xfrm rot="5400000" flipH="1" flipV="1">
            <a:off x="926723" y="4540540"/>
            <a:ext cx="216516" cy="406500"/>
          </a:xfrm>
          <a:prstGeom prst="bentConnector3">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肘形连接符 67"/>
          <p:cNvCxnSpPr/>
          <p:nvPr/>
        </p:nvCxnSpPr>
        <p:spPr>
          <a:xfrm rot="16200000" flipV="1">
            <a:off x="1300767" y="4572996"/>
            <a:ext cx="216516" cy="341588"/>
          </a:xfrm>
          <a:prstGeom prst="bentConnector3">
            <a:avLst>
              <a:gd name="adj1" fmla="val 50000"/>
            </a:avLst>
          </a:prstGeom>
          <a:ln w="254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1345370" y="4852048"/>
            <a:ext cx="468897" cy="191996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发送</a:t>
            </a:r>
            <a:endParaRPr lang="zh-CN" altLang="en-US"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cxnSp>
        <p:nvCxnSpPr>
          <p:cNvPr id="18" name="直线箭头连接符 17"/>
          <p:cNvCxnSpPr>
            <a:stCxn id="36" idx="3"/>
            <a:endCxn id="50" idx="1"/>
          </p:cNvCxnSpPr>
          <p:nvPr/>
        </p:nvCxnSpPr>
        <p:spPr>
          <a:xfrm>
            <a:off x="1879178" y="1559873"/>
            <a:ext cx="406501" cy="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线箭头连接符 69"/>
          <p:cNvCxnSpPr/>
          <p:nvPr/>
        </p:nvCxnSpPr>
        <p:spPr>
          <a:xfrm>
            <a:off x="3594898" y="1582990"/>
            <a:ext cx="406501" cy="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线箭头连接符 72"/>
          <p:cNvCxnSpPr/>
          <p:nvPr/>
        </p:nvCxnSpPr>
        <p:spPr>
          <a:xfrm>
            <a:off x="5257352" y="1582990"/>
            <a:ext cx="1153203"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肘形连接符 98"/>
          <p:cNvCxnSpPr>
            <a:stCxn id="60" idx="3"/>
          </p:cNvCxnSpPr>
          <p:nvPr/>
        </p:nvCxnSpPr>
        <p:spPr>
          <a:xfrm>
            <a:off x="7692450" y="1559872"/>
            <a:ext cx="1002663" cy="2839913"/>
          </a:xfrm>
          <a:prstGeom prst="bentConnector2">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0" name="直线箭头连接符 99"/>
          <p:cNvCxnSpPr/>
          <p:nvPr/>
        </p:nvCxnSpPr>
        <p:spPr>
          <a:xfrm>
            <a:off x="7692450" y="4399785"/>
            <a:ext cx="1002663" cy="0"/>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2" name="直线箭头连接符 101"/>
          <p:cNvCxnSpPr>
            <a:stCxn id="44" idx="3"/>
            <a:endCxn id="31" idx="1"/>
          </p:cNvCxnSpPr>
          <p:nvPr/>
        </p:nvCxnSpPr>
        <p:spPr>
          <a:xfrm>
            <a:off x="4551832" y="4402389"/>
            <a:ext cx="1858724" cy="0"/>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6" name="直线箭头连接符 105"/>
          <p:cNvCxnSpPr>
            <a:stCxn id="66" idx="3"/>
            <a:endCxn id="44" idx="1"/>
          </p:cNvCxnSpPr>
          <p:nvPr/>
        </p:nvCxnSpPr>
        <p:spPr>
          <a:xfrm>
            <a:off x="1879178" y="4399785"/>
            <a:ext cx="1390759" cy="2604"/>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9" name="对角圆角矩形 108"/>
          <p:cNvSpPr/>
          <p:nvPr/>
        </p:nvSpPr>
        <p:spPr>
          <a:xfrm>
            <a:off x="3298306" y="928396"/>
            <a:ext cx="2289328" cy="355883"/>
          </a:xfrm>
          <a:prstGeom prst="round2DiagRect">
            <a:avLst/>
          </a:prstGeom>
          <a:solidFill>
            <a:schemeClr val="tx1">
              <a:lumMod val="85000"/>
              <a:lumOff val="15000"/>
              <a:alpha val="30000"/>
            </a:schemeClr>
          </a:solidFill>
          <a:ln w="9525" cap="flat" cmpd="sng" algn="ctr">
            <a:noFill/>
            <a:prstDash val="solid"/>
            <a:round/>
            <a:headEnd type="none" w="med" len="med"/>
            <a:tailEnd type="none" w="med" len="med"/>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ts val="3000"/>
              </a:spcBef>
              <a:spcAft>
                <a:spcPct val="0"/>
              </a:spcAft>
              <a:buClrTx/>
              <a:buSzTx/>
              <a:buFont typeface="Arial" panose="020B0604020202020204" pitchFamily="34" charset="0"/>
              <a:buNone/>
              <a:defRPr/>
            </a:pPr>
            <a:r>
              <a:rPr lang="zh-CN" altLang="en-US" sz="2000" noProof="0" dirty="0" smtClean="0">
                <a:solidFill>
                  <a:schemeClr val="bg1"/>
                </a:solidFill>
                <a:latin typeface="黑体" panose="02010609060101010101" charset="-122"/>
                <a:ea typeface="黑体" panose="02010609060101010101" charset="-122"/>
                <a:cs typeface="黑体" panose="02010609060101010101" charset="-122"/>
              </a:rPr>
              <a:t>任务</a:t>
            </a:r>
            <a:r>
              <a:rPr lang="zh-CN" altLang="en-US" sz="2000" noProof="0" smtClean="0">
                <a:solidFill>
                  <a:schemeClr val="bg1"/>
                </a:solidFill>
                <a:latin typeface="黑体" panose="02010609060101010101" charset="-122"/>
                <a:ea typeface="黑体" panose="02010609060101010101" charset="-122"/>
                <a:cs typeface="黑体" panose="02010609060101010101" charset="-122"/>
              </a:rPr>
              <a:t>规划处理流程</a:t>
            </a:r>
            <a:endParaRPr kumimoji="0" lang="en-US" altLang="zh-CN" sz="2000"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721300"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1.4</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a:t>
            </a:r>
            <a:r>
              <a:rPr lang="en-US"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分类与方法</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354995" y="993853"/>
            <a:ext cx="3247871" cy="523220"/>
          </a:xfrm>
          <a:prstGeom prst="rect">
            <a:avLst/>
          </a:prstGeom>
          <a:noFill/>
        </p:spPr>
        <p:txBody>
          <a:bodyPr wrap="square" rtlCol="0" anchor="ctr">
            <a:spAutoFit/>
          </a:bodyPr>
          <a:lstStyle/>
          <a:p>
            <a:pPr marL="514350" indent="-514350">
              <a:buFont typeface="+mj-ea"/>
              <a:buAutoNum type="circleNumDbPlain"/>
            </a:pP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任务分配</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9" y="1496272"/>
            <a:ext cx="7848535" cy="892552"/>
          </a:xfrm>
          <a:prstGeom prst="rect">
            <a:avLst/>
          </a:prstGeom>
          <a:noFill/>
        </p:spPr>
        <p:txBody>
          <a:bodyPr wrap="square" rtlCol="0" anchor="ctr">
            <a:spAutoFit/>
          </a:bodyPr>
          <a:lstStyle/>
          <a:p>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任务分配提供可用的无人机资源和着陆点的显示，</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辅助操作人员进行载荷规划</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、通信规划和目标</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分配。</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446229" y="2381037"/>
            <a:ext cx="7848535" cy="1292662"/>
          </a:xfrm>
          <a:prstGeom prst="rect">
            <a:avLst/>
          </a:prstGeom>
          <a:noFill/>
        </p:spPr>
        <p:txBody>
          <a:bodyPr wrap="square" rtlCol="0" anchor="ctr">
            <a:spAutoFit/>
          </a:bodyPr>
          <a:lstStyle/>
          <a:p>
            <a:r>
              <a:rPr lang="zh-CN" altLang="en-US"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载荷规划</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包括携带的传感器类型、摄像机类型和专用任务设备类型等，规划设备工作时间及工作模式，同时需要考虑气象情况对设备的影响程度。</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2" name="矩形 1"/>
          <p:cNvSpPr/>
          <p:nvPr/>
        </p:nvSpPr>
        <p:spPr>
          <a:xfrm>
            <a:off x="446229" y="3673699"/>
            <a:ext cx="7848535" cy="1292662"/>
          </a:xfrm>
          <a:prstGeom prst="rect">
            <a:avLst/>
          </a:prstGeom>
        </p:spPr>
        <p:txBody>
          <a:bodyPr wrap="square">
            <a:spAutoFit/>
          </a:bodyPr>
          <a:lstStyle/>
          <a:p>
            <a:r>
              <a:rPr lang="zh-CN" altLang="zh-CN" sz="2600" b="1"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通信规划</a:t>
            </a: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包括在执行过程中，需要根据环境情况</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的</a:t>
            </a: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变化制定一些通信任务，调整与任务控制站之间的通信方式</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等</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3" name="矩形 2"/>
          <p:cNvSpPr/>
          <p:nvPr/>
        </p:nvSpPr>
        <p:spPr>
          <a:xfrm>
            <a:off x="446229" y="4950739"/>
            <a:ext cx="7848535" cy="1691640"/>
          </a:xfrm>
          <a:prstGeom prst="rect">
            <a:avLst/>
          </a:prstGeom>
        </p:spPr>
        <p:txBody>
          <a:bodyPr wrap="square">
            <a:spAutoFit/>
          </a:bodyPr>
          <a:lstStyle/>
          <a:p>
            <a:r>
              <a:rPr lang="zh-CN" altLang="zh-CN" sz="2600" b="1"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目标分配</a:t>
            </a: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主要指执行任务过程中实现动作的时间点、方式和方法，设定航点的时间节点，飞行高度、航速、飞行姿态以及配合载荷设备的工作状态和模式，当无人机到达该航点时实施航拍、</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盘旋等飞行任务</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721300"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1.4</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a:t>
            </a:r>
            <a:r>
              <a:rPr lang="en-US"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分类与方法</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354995" y="1426742"/>
            <a:ext cx="3247871" cy="521970"/>
          </a:xfrm>
          <a:prstGeom prst="rect">
            <a:avLst/>
          </a:prstGeom>
          <a:noFill/>
        </p:spPr>
        <p:txBody>
          <a:bodyPr wrap="square" rtlCol="0" anchor="ctr">
            <a:spAutoFit/>
          </a:bodyPr>
          <a:lstStyle/>
          <a:p>
            <a:pPr marL="514350" indent="-514350">
              <a:buFont typeface="+mj-ea"/>
              <a:buAutoNum type="circleNumDbPlain" startAt="2"/>
            </a:pP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9" y="1949873"/>
            <a:ext cx="7848535" cy="1291590"/>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在任务分配的基础上，根据环境变化情况、无人机航速、飞行高度范围、燃油量和设备性能制定飞行航线，并申请通信保障和气象保障。</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354995" y="3372541"/>
            <a:ext cx="3247871" cy="521970"/>
          </a:xfrm>
          <a:prstGeom prst="rect">
            <a:avLst/>
          </a:prstGeom>
          <a:noFill/>
        </p:spPr>
        <p:txBody>
          <a:bodyPr wrap="square" rtlCol="0" anchor="ctr">
            <a:spAutoFit/>
          </a:bodyPr>
          <a:lstStyle/>
          <a:p>
            <a:pPr marL="514350" indent="-514350">
              <a:buFont typeface="+mj-ea"/>
              <a:buAutoNum type="circleNumDbPlain" startAt="3"/>
            </a:pP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航线优化</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446229" y="4011521"/>
            <a:ext cx="7848535" cy="1291590"/>
          </a:xfrm>
          <a:prstGeom prst="rect">
            <a:avLst/>
          </a:prstGeom>
          <a:noFill/>
        </p:spPr>
        <p:txBody>
          <a:bodyPr wrap="square" rtlCol="0" anchor="ctr">
            <a:spAutoFit/>
          </a:bodyPr>
          <a:lstStyle/>
          <a:p>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航线优化是指航线规划完成后，系统根据无人机飞</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行的</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最小转弯半径和</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最大俯仰角对航线进行优化处</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理，制定出适合无人机飞行的航线</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18" y="2457227"/>
            <a:ext cx="9352067" cy="1889744"/>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Freeform 5"/>
          <p:cNvSpPr/>
          <p:nvPr/>
        </p:nvSpPr>
        <p:spPr bwMode="auto">
          <a:xfrm>
            <a:off x="1772154" y="3001796"/>
            <a:ext cx="887761" cy="80041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68562" tIns="34281" rIns="68562" bIns="34281" numCol="1" anchor="t" anchorCtr="0" compatLnSpc="1"/>
          <a:lstStyle/>
          <a:p>
            <a:endParaRPr lang="zh-CN" altLang="en-US" sz="1350"/>
          </a:p>
        </p:txBody>
      </p:sp>
      <p:cxnSp>
        <p:nvCxnSpPr>
          <p:cNvPr id="6" name="直接连接符 5"/>
          <p:cNvCxnSpPr/>
          <p:nvPr/>
        </p:nvCxnSpPr>
        <p:spPr>
          <a:xfrm>
            <a:off x="2798001" y="2947804"/>
            <a:ext cx="0" cy="967124"/>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文本框 9"/>
          <p:cNvSpPr txBox="1"/>
          <p:nvPr/>
        </p:nvSpPr>
        <p:spPr>
          <a:xfrm>
            <a:off x="2633454" y="3105234"/>
            <a:ext cx="5267382" cy="673735"/>
          </a:xfrm>
          <a:prstGeom prst="rect">
            <a:avLst/>
          </a:prstGeom>
          <a:noFill/>
        </p:spPr>
        <p:txBody>
          <a:bodyPr wrap="square" lIns="51422" tIns="25711" rIns="51422" bIns="25711" rtlCol="0">
            <a:spAutoFit/>
          </a:bodyPr>
          <a:lstStyle/>
          <a:p>
            <a:pPr marL="0" lvl="1" algn="ctr"/>
            <a:r>
              <a:rPr lang="zh-CN" altLang="en-US" sz="4050" b="1" dirty="0" smtClean="0">
                <a:solidFill>
                  <a:srgbClr val="FFFF00"/>
                </a:solidFill>
                <a:latin typeface="微软雅黑" panose="020B0503020204020204" pitchFamily="34" charset="-122"/>
                <a:ea typeface="微软雅黑" panose="020B0503020204020204" pitchFamily="34" charset="-122"/>
              </a:rPr>
              <a:t>航</a:t>
            </a:r>
            <a:r>
              <a:rPr lang="en-US" altLang="zh-CN" sz="4050" b="1" dirty="0" smtClean="0">
                <a:solidFill>
                  <a:srgbClr val="FFFF00"/>
                </a:solidFill>
                <a:latin typeface="微软雅黑" panose="020B0503020204020204" pitchFamily="34" charset="-122"/>
                <a:ea typeface="微软雅黑" panose="020B0503020204020204" pitchFamily="34" charset="-122"/>
              </a:rPr>
              <a:t> </a:t>
            </a:r>
            <a:r>
              <a:rPr lang="zh-CN" altLang="en-US" sz="4050" b="1" dirty="0" smtClean="0">
                <a:solidFill>
                  <a:srgbClr val="FFFF00"/>
                </a:solidFill>
                <a:latin typeface="微软雅黑" panose="020B0503020204020204" pitchFamily="34" charset="-122"/>
                <a:ea typeface="微软雅黑" panose="020B0503020204020204" pitchFamily="34" charset="-122"/>
              </a:rPr>
              <a:t>线</a:t>
            </a:r>
            <a:r>
              <a:rPr lang="en-US" altLang="zh-CN" sz="4050" b="1" dirty="0" smtClean="0">
                <a:solidFill>
                  <a:srgbClr val="FFFF00"/>
                </a:solidFill>
                <a:latin typeface="微软雅黑" panose="020B0503020204020204" pitchFamily="34" charset="-122"/>
                <a:ea typeface="微软雅黑" panose="020B0503020204020204" pitchFamily="34" charset="-122"/>
              </a:rPr>
              <a:t> </a:t>
            </a:r>
            <a:r>
              <a:rPr lang="zh-CN" altLang="en-US" sz="4050" b="1" dirty="0" smtClean="0">
                <a:solidFill>
                  <a:srgbClr val="FFFF00"/>
                </a:solidFill>
                <a:latin typeface="微软雅黑" panose="020B0503020204020204" pitchFamily="34" charset="-122"/>
                <a:ea typeface="微软雅黑" panose="020B0503020204020204" pitchFamily="34" charset="-122"/>
              </a:rPr>
              <a:t>规</a:t>
            </a:r>
            <a:r>
              <a:rPr lang="en-US" altLang="zh-CN" sz="4050" b="1" dirty="0" smtClean="0">
                <a:solidFill>
                  <a:srgbClr val="FFFF00"/>
                </a:solidFill>
                <a:latin typeface="微软雅黑" panose="020B0503020204020204" pitchFamily="34" charset="-122"/>
                <a:ea typeface="微软雅黑" panose="020B0503020204020204" pitchFamily="34" charset="-122"/>
              </a:rPr>
              <a:t> </a:t>
            </a:r>
            <a:r>
              <a:rPr lang="zh-CN" altLang="en-US" sz="4050" b="1" dirty="0" smtClean="0">
                <a:solidFill>
                  <a:srgbClr val="FFFF00"/>
                </a:solidFill>
                <a:latin typeface="微软雅黑" panose="020B0503020204020204" pitchFamily="34" charset="-122"/>
                <a:ea typeface="微软雅黑" panose="020B0503020204020204" pitchFamily="34" charset="-122"/>
              </a:rPr>
              <a:t>划</a:t>
            </a:r>
            <a:endParaRPr lang="x-none" altLang="zh-CN" sz="4050" b="1" dirty="0">
              <a:solidFill>
                <a:srgbClr val="FFFF00"/>
              </a:solidFill>
              <a:latin typeface="微软雅黑" panose="020B0503020204020204" pitchFamily="34" charset="-122"/>
              <a:ea typeface="微软雅黑" panose="020B0503020204020204" pitchFamily="34" charset="-122"/>
            </a:endParaRPr>
          </a:p>
        </p:txBody>
      </p:sp>
      <p:sp>
        <p:nvSpPr>
          <p:cNvPr id="5" name="文本框 9"/>
          <p:cNvSpPr txBox="1"/>
          <p:nvPr/>
        </p:nvSpPr>
        <p:spPr>
          <a:xfrm>
            <a:off x="1877730" y="3129093"/>
            <a:ext cx="676099" cy="553870"/>
          </a:xfrm>
          <a:prstGeom prst="rect">
            <a:avLst/>
          </a:prstGeom>
          <a:noFill/>
        </p:spPr>
        <p:txBody>
          <a:bodyPr wrap="square" rtlCol="0">
            <a:spAutoFit/>
          </a:bodyPr>
          <a:lstStyle/>
          <a:p>
            <a:pPr algn="ctr"/>
            <a:r>
              <a:rPr lang="en-US" altLang="zh-CN" sz="3000" b="1" dirty="0" smtClean="0">
                <a:solidFill>
                  <a:schemeClr val="accent1">
                    <a:lumMod val="75000"/>
                  </a:schemeClr>
                </a:solidFill>
                <a:ea typeface="+mn-lt"/>
                <a:cs typeface="+mn-ea"/>
                <a:sym typeface="Arial" panose="020B0604020202020204" pitchFamily="34" charset="0"/>
              </a:rPr>
              <a:t>02</a:t>
            </a:r>
            <a:endParaRPr lang="en-US" altLang="zh-CN" sz="3000" b="1" dirty="0">
              <a:solidFill>
                <a:schemeClr val="accent1">
                  <a:lumMod val="75000"/>
                </a:schemeClr>
              </a:solidFill>
              <a:ea typeface="+mn-lt"/>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flipV="1">
            <a:off x="446229" y="811505"/>
            <a:ext cx="1681829" cy="57174"/>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2.1</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概 念</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8" y="1668307"/>
            <a:ext cx="7848535" cy="2091690"/>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无人机航线规划是任务规划的核心内容，需要</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综合</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应用</a:t>
            </a:r>
            <a:r>
              <a:rPr lang="zh-CN" altLang="en-US" sz="2600" b="1"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导航技术、地理信息技术以及远程感知</a:t>
            </a:r>
            <a:r>
              <a:rPr lang="zh-CN" altLang="en-US"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技术</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以获得全面详细的无人机飞行现状及环境信息，结合无人机自身技术指标特点，按照一定的航线规划方法，制定最优或次优路径</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446228" y="4058252"/>
            <a:ext cx="7848535" cy="891540"/>
          </a:xfrm>
          <a:prstGeom prst="rect">
            <a:avLst/>
          </a:prstGeom>
          <a:noFill/>
        </p:spPr>
        <p:txBody>
          <a:bodyPr wrap="square" rtlCol="0" anchor="ctr">
            <a:spAutoFit/>
          </a:bodyPr>
          <a:lstStyle/>
          <a:p>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航线规划需要充分</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考虑</a:t>
            </a:r>
            <a:r>
              <a:rPr lang="zh-CN" altLang="en-US" sz="2600" b="1"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电子地图</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的</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选取、标绘，航线预先规划以及在线调整时机。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296971"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2.2</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电子地图</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9" y="1710716"/>
            <a:ext cx="7848535" cy="1291590"/>
          </a:xfrm>
          <a:prstGeom prst="rect">
            <a:avLst/>
          </a:prstGeom>
          <a:noFill/>
        </p:spPr>
        <p:txBody>
          <a:bodyPr wrap="square" rtlCol="0" anchor="ctr">
            <a:spAutoFit/>
          </a:bodyPr>
          <a:lstStyle/>
          <a:p>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电子地图在无人机任务规划中的作用是显示无人机的飞行位置、画出飞行航线、标识规划点以及显示规划航线等。 </a:t>
            </a:r>
          </a:p>
        </p:txBody>
      </p:sp>
      <p:sp>
        <p:nvSpPr>
          <p:cNvPr id="7" name="文本框 6"/>
          <p:cNvSpPr txBox="1"/>
          <p:nvPr/>
        </p:nvSpPr>
        <p:spPr>
          <a:xfrm>
            <a:off x="354995" y="1029377"/>
            <a:ext cx="3247871" cy="523220"/>
          </a:xfrm>
          <a:prstGeom prst="rect">
            <a:avLst/>
          </a:prstGeom>
          <a:noFill/>
        </p:spPr>
        <p:txBody>
          <a:bodyPr wrap="square" rtlCol="0" anchor="ctr">
            <a:spAutoFit/>
          </a:bodyPr>
          <a:lstStyle/>
          <a:p>
            <a:r>
              <a:rPr lang="en-US" altLang="zh-CN" sz="28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a:t>
            </a:r>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功能</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3" name="矩形 2"/>
          <p:cNvSpPr/>
          <p:nvPr/>
        </p:nvSpPr>
        <p:spPr>
          <a:xfrm>
            <a:off x="579232" y="3160425"/>
            <a:ext cx="7848535" cy="2291715"/>
          </a:xfrm>
          <a:prstGeom prst="rect">
            <a:avLst/>
          </a:prstGeom>
        </p:spPr>
        <p:txBody>
          <a:bodyPr wrap="square">
            <a:spAutoFit/>
          </a:bodyPr>
          <a:lstStyle/>
          <a:p>
            <a:pPr algn="just">
              <a:spcAft>
                <a:spcPts val="0"/>
              </a:spcAft>
            </a:pP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地面站电子地图显示的信息分为三个方面</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en-US"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algn="just">
              <a:lnSpc>
                <a:spcPct val="150000"/>
              </a:lnSpc>
              <a:spcAft>
                <a:spcPts val="0"/>
              </a:spcAft>
            </a:pP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一是无人机位置和飞行航迹</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en-US"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lvl="0" algn="just">
              <a:lnSpc>
                <a:spcPct val="150000"/>
              </a:lnSpc>
            </a:pP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二是无人机航线规划</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信息</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algn="just">
              <a:lnSpc>
                <a:spcPct val="150000"/>
              </a:lnSpc>
              <a:spcAft>
                <a:spcPts val="0"/>
              </a:spcAft>
            </a:pP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三是其他辅助信息，如图元标注。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296971"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2.2</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电子地图</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354995" y="1029377"/>
            <a:ext cx="3247871" cy="523220"/>
          </a:xfrm>
          <a:prstGeom prst="rect">
            <a:avLst/>
          </a:prstGeom>
          <a:noFill/>
        </p:spPr>
        <p:txBody>
          <a:bodyPr wrap="square" rtlCol="0" anchor="ctr">
            <a:spAutoFit/>
          </a:bodyPr>
          <a:lstStyle/>
          <a:p>
            <a:r>
              <a:rPr lang="en-US" altLang="zh-CN" sz="28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a:t>
            </a:r>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功能</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38" y="1552597"/>
            <a:ext cx="7662105" cy="5072314"/>
          </a:xfrm>
          <a:prstGeom prst="rect">
            <a:avLst/>
          </a:prstGeom>
          <a:ln w="25400">
            <a:solidFill>
              <a:schemeClr val="bg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2975019" y="0"/>
            <a:ext cx="2907406" cy="997527"/>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659EE6"/>
          </a:solidFill>
          <a:ln w="9525"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4" name="TextBox 59"/>
          <p:cNvSpPr txBox="1">
            <a:spLocks noChangeArrowheads="1"/>
          </p:cNvSpPr>
          <p:nvPr/>
        </p:nvSpPr>
        <p:spPr bwMode="auto">
          <a:xfrm>
            <a:off x="2768585" y="62476"/>
            <a:ext cx="3283697" cy="90486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4000" b="1" kern="0" dirty="0">
                <a:solidFill>
                  <a:srgbClr val="FAFFF0"/>
                </a:solidFill>
                <a:latin typeface="微软雅黑" panose="020B0503020204020204" pitchFamily="34" charset="-122"/>
                <a:ea typeface="微软雅黑" panose="020B0503020204020204" pitchFamily="34" charset="-122"/>
              </a:rPr>
              <a:t>目录</a:t>
            </a:r>
            <a:r>
              <a:rPr lang="zh-CN" altLang="en-US" sz="4400" b="1" kern="0" dirty="0">
                <a:solidFill>
                  <a:schemeClr val="bg1"/>
                </a:solidFill>
                <a:latin typeface="微软雅黑" panose="020B0503020204020204" pitchFamily="34" charset="-122"/>
                <a:ea typeface="微软雅黑" panose="020B0503020204020204" pitchFamily="34" charset="-122"/>
              </a:rPr>
              <a:t> </a:t>
            </a:r>
            <a:endParaRPr lang="en-US" altLang="zh-CN" sz="4400" b="1" kern="0" dirty="0" smtClean="0">
              <a:solidFill>
                <a:schemeClr val="bg1"/>
              </a:solidFill>
              <a:latin typeface="微软雅黑" panose="020B0503020204020204" pitchFamily="34" charset="-122"/>
              <a:ea typeface="微软雅黑" panose="020B0503020204020204" pitchFamily="34" charset="-122"/>
            </a:endParaRPr>
          </a:p>
        </p:txBody>
      </p:sp>
      <p:grpSp>
        <p:nvGrpSpPr>
          <p:cNvPr id="85" name="组 84"/>
          <p:cNvGrpSpPr/>
          <p:nvPr/>
        </p:nvGrpSpPr>
        <p:grpSpPr>
          <a:xfrm>
            <a:off x="541942" y="2102372"/>
            <a:ext cx="7505222" cy="1082684"/>
            <a:chOff x="310041" y="1317617"/>
            <a:chExt cx="7505222" cy="1082684"/>
          </a:xfrm>
        </p:grpSpPr>
        <p:grpSp>
          <p:nvGrpSpPr>
            <p:cNvPr id="48" name="组 47"/>
            <p:cNvGrpSpPr/>
            <p:nvPr/>
          </p:nvGrpSpPr>
          <p:grpSpPr>
            <a:xfrm>
              <a:off x="310041" y="1317617"/>
              <a:ext cx="7505222" cy="1082684"/>
              <a:chOff x="167156" y="1474211"/>
              <a:chExt cx="8263479" cy="1424001"/>
            </a:xfrm>
          </p:grpSpPr>
          <p:grpSp>
            <p:nvGrpSpPr>
              <p:cNvPr id="49" name="组 48"/>
              <p:cNvGrpSpPr/>
              <p:nvPr/>
            </p:nvGrpSpPr>
            <p:grpSpPr>
              <a:xfrm>
                <a:off x="167156" y="1474211"/>
                <a:ext cx="8263479" cy="1424001"/>
                <a:chOff x="1176211" y="1831407"/>
                <a:chExt cx="7459209" cy="1424001"/>
              </a:xfrm>
            </p:grpSpPr>
            <p:grpSp>
              <p:nvGrpSpPr>
                <p:cNvPr id="51" name="组合 4"/>
                <p:cNvGrpSpPr/>
                <p:nvPr/>
              </p:nvGrpSpPr>
              <p:grpSpPr>
                <a:xfrm>
                  <a:off x="1176211" y="1831407"/>
                  <a:ext cx="7459209" cy="1424001"/>
                  <a:chOff x="11189" y="5957"/>
                  <a:chExt cx="8089" cy="6095"/>
                </a:xfrm>
              </p:grpSpPr>
              <p:sp>
                <p:nvSpPr>
                  <p:cNvPr id="53" name="矩形 52"/>
                  <p:cNvSpPr/>
                  <p:nvPr/>
                </p:nvSpPr>
                <p:spPr>
                  <a:xfrm>
                    <a:off x="11189" y="5957"/>
                    <a:ext cx="8089" cy="6095"/>
                  </a:xfrm>
                  <a:prstGeom prst="rect">
                    <a:avLst/>
                  </a:prstGeom>
                  <a:solidFill>
                    <a:srgbClr val="002060">
                      <a:alpha val="50000"/>
                    </a:srgbClr>
                  </a:solidFill>
                  <a:ln w="76200" cmpd="sng">
                    <a:solidFill>
                      <a:schemeClr val="bg1">
                        <a:alpha val="82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黑体" panose="02010609060101010101" charset="-122"/>
                    </a:endParaRPr>
                  </a:p>
                </p:txBody>
              </p:sp>
              <p:sp>
                <p:nvSpPr>
                  <p:cNvPr id="54" name="任意多边形 15"/>
                  <p:cNvSpPr/>
                  <p:nvPr/>
                </p:nvSpPr>
                <p:spPr>
                  <a:xfrm>
                    <a:off x="11995" y="9305"/>
                    <a:ext cx="680" cy="25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grpSp>
            <p:sp>
              <p:nvSpPr>
                <p:cNvPr id="52" name="文本框 51"/>
                <p:cNvSpPr txBox="1"/>
                <p:nvPr/>
              </p:nvSpPr>
              <p:spPr>
                <a:xfrm>
                  <a:off x="1795069" y="1845792"/>
                  <a:ext cx="2719691" cy="769126"/>
                </a:xfrm>
                <a:prstGeom prst="rect">
                  <a:avLst/>
                </a:prstGeom>
                <a:noFill/>
              </p:spPr>
              <p:txBody>
                <a:bodyPr wrap="square" rtlCol="0" anchor="t">
                  <a:spAutoFit/>
                </a:bodyPr>
                <a:lstStyle/>
                <a:p>
                  <a:r>
                    <a:rPr lang="zh-CN" altLang="en-US" sz="3200" dirty="0" smtClean="0">
                      <a:solidFill>
                        <a:srgbClr val="FAFFF0"/>
                      </a:solidFill>
                      <a:latin typeface="黑体" panose="02010609060101010101" charset="-122"/>
                      <a:ea typeface="黑体" panose="02010609060101010101" charset="-122"/>
                      <a:cs typeface="黑体" panose="02010609060101010101" charset="-122"/>
                    </a:rPr>
                    <a:t>概述</a:t>
                  </a:r>
                  <a:endParaRPr lang="zh-CN" altLang="en-US" sz="3200" dirty="0">
                    <a:solidFill>
                      <a:srgbClr val="FAFFF0"/>
                    </a:solidFill>
                    <a:latin typeface="黑体" panose="02010609060101010101" charset="-122"/>
                    <a:ea typeface="黑体" panose="02010609060101010101" charset="-122"/>
                    <a:cs typeface="黑体" panose="02010609060101010101" charset="-122"/>
                  </a:endParaRPr>
                </a:p>
              </p:txBody>
            </p:sp>
          </p:grpSp>
          <p:sp>
            <p:nvSpPr>
              <p:cNvPr id="50" name="文本框 49"/>
              <p:cNvSpPr txBox="1"/>
              <p:nvPr/>
            </p:nvSpPr>
            <p:spPr>
              <a:xfrm>
                <a:off x="555323" y="2257339"/>
                <a:ext cx="7850176" cy="526245"/>
              </a:xfrm>
              <a:prstGeom prst="rect">
                <a:avLst/>
              </a:prstGeom>
              <a:noFill/>
            </p:spPr>
            <p:txBody>
              <a:bodyPr wrap="square" rtlCol="0" anchor="t">
                <a:spAutoFit/>
              </a:bodyPr>
              <a:lstStyle/>
              <a:p>
                <a:r>
                  <a:rPr lang="en-US" altLang="zh-CN" sz="2000" dirty="0" smtClean="0">
                    <a:solidFill>
                      <a:srgbClr val="FAFFF0"/>
                    </a:solidFill>
                    <a:latin typeface="黑体" panose="02010609060101010101" charset="-122"/>
                    <a:ea typeface="黑体" panose="02010609060101010101" charset="-122"/>
                    <a:cs typeface="黑体" panose="02010609060101010101" charset="-122"/>
                  </a:rPr>
                  <a:t>1.</a:t>
                </a:r>
                <a:r>
                  <a:rPr lang="zh-CN" altLang="en-US" sz="2000" dirty="0" smtClean="0">
                    <a:solidFill>
                      <a:srgbClr val="FAFFF0"/>
                    </a:solidFill>
                    <a:latin typeface="黑体" panose="02010609060101010101" charset="-122"/>
                    <a:ea typeface="黑体" panose="02010609060101010101" charset="-122"/>
                    <a:cs typeface="黑体" panose="02010609060101010101" charset="-122"/>
                  </a:rPr>
                  <a:t>概念与目标 </a:t>
                </a:r>
                <a:r>
                  <a:rPr lang="en-US" altLang="zh-CN" sz="2000" dirty="0" smtClean="0">
                    <a:solidFill>
                      <a:srgbClr val="FAFFF0"/>
                    </a:solidFill>
                    <a:latin typeface="黑体" panose="02010609060101010101" charset="-122"/>
                    <a:ea typeface="黑体" panose="02010609060101010101" charset="-122"/>
                    <a:cs typeface="黑体" panose="02010609060101010101" charset="-122"/>
                  </a:rPr>
                  <a:t>2.</a:t>
                </a:r>
                <a:r>
                  <a:rPr lang="zh-CN" altLang="en-US" sz="2000" dirty="0" smtClean="0">
                    <a:solidFill>
                      <a:srgbClr val="FAFFF0"/>
                    </a:solidFill>
                    <a:latin typeface="黑体" panose="02010609060101010101" charset="-122"/>
                    <a:ea typeface="黑体" panose="02010609060101010101" charset="-122"/>
                    <a:cs typeface="黑体" panose="02010609060101010101" charset="-122"/>
                  </a:rPr>
                  <a:t>主要功能 </a:t>
                </a:r>
                <a:r>
                  <a:rPr lang="en-US" altLang="zh-CN" sz="2000" dirty="0" smtClean="0">
                    <a:solidFill>
                      <a:srgbClr val="FAFFF0"/>
                    </a:solidFill>
                    <a:latin typeface="黑体" panose="02010609060101010101" charset="-122"/>
                    <a:ea typeface="黑体" panose="02010609060101010101" charset="-122"/>
                    <a:cs typeface="黑体" panose="02010609060101010101" charset="-122"/>
                  </a:rPr>
                  <a:t>3.</a:t>
                </a:r>
                <a:r>
                  <a:rPr lang="zh-CN" altLang="en-US" sz="2000" dirty="0" smtClean="0">
                    <a:solidFill>
                      <a:srgbClr val="FAFFF0"/>
                    </a:solidFill>
                    <a:latin typeface="黑体" panose="02010609060101010101" charset="-122"/>
                    <a:ea typeface="黑体" panose="02010609060101010101" charset="-122"/>
                    <a:cs typeface="黑体" panose="02010609060101010101" charset="-122"/>
                  </a:rPr>
                  <a:t>约束条件</a:t>
                </a:r>
                <a:r>
                  <a:rPr lang="en-US" altLang="zh-CN" sz="2000" dirty="0" smtClean="0">
                    <a:solidFill>
                      <a:srgbClr val="FAFFF0"/>
                    </a:solidFill>
                    <a:latin typeface="黑体" panose="02010609060101010101" charset="-122"/>
                    <a:ea typeface="黑体" panose="02010609060101010101" charset="-122"/>
                    <a:cs typeface="黑体" panose="02010609060101010101" charset="-122"/>
                  </a:rPr>
                  <a:t> 4.</a:t>
                </a:r>
                <a:r>
                  <a:rPr lang="zh-CN" altLang="en-US" sz="2000" dirty="0" smtClean="0">
                    <a:solidFill>
                      <a:srgbClr val="FAFFF0"/>
                    </a:solidFill>
                    <a:latin typeface="黑体" panose="02010609060101010101" charset="-122"/>
                    <a:ea typeface="黑体" panose="02010609060101010101" charset="-122"/>
                    <a:cs typeface="黑体" panose="02010609060101010101" charset="-122"/>
                  </a:rPr>
                  <a:t>分类与方法</a:t>
                </a:r>
                <a:endParaRPr lang="zh-CN" altLang="en-US" sz="2000" dirty="0">
                  <a:solidFill>
                    <a:srgbClr val="FAFFF0"/>
                  </a:solidFill>
                  <a:latin typeface="黑体" panose="02010609060101010101" charset="-122"/>
                  <a:ea typeface="黑体" panose="02010609060101010101" charset="-122"/>
                  <a:cs typeface="黑体" panose="02010609060101010101" charset="-122"/>
                </a:endParaRPr>
              </a:p>
            </p:txBody>
          </p:sp>
        </p:grpSp>
        <p:sp>
          <p:nvSpPr>
            <p:cNvPr id="76" name="Freeform 5"/>
            <p:cNvSpPr/>
            <p:nvPr/>
          </p:nvSpPr>
          <p:spPr bwMode="auto">
            <a:xfrm>
              <a:off x="554661" y="1468377"/>
              <a:ext cx="356845" cy="40902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effectLst>
              <a:outerShdw blurRad="50800" dist="38100" dir="5400000" algn="t" rotWithShape="0">
                <a:prstClr val="black">
                  <a:alpha val="40000"/>
                </a:prstClr>
              </a:outerShdw>
            </a:effectLst>
            <a:scene3d>
              <a:camera prst="obliqueTopRight"/>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solidFill>
                  <a:srgbClr val="3CCCC7"/>
                </a:solidFill>
              </a:endParaRPr>
            </a:p>
          </p:txBody>
        </p:sp>
        <p:sp>
          <p:nvSpPr>
            <p:cNvPr id="77" name="文本框 9"/>
            <p:cNvSpPr txBox="1"/>
            <p:nvPr/>
          </p:nvSpPr>
          <p:spPr>
            <a:xfrm>
              <a:off x="515383" y="1478398"/>
              <a:ext cx="465513" cy="369332"/>
            </a:xfrm>
            <a:prstGeom prst="rect">
              <a:avLst/>
            </a:prstGeom>
            <a:noFill/>
          </p:spPr>
          <p:txBody>
            <a:bodyPr wrap="square" rtlCol="0">
              <a:spAutoFit/>
            </a:bodyPr>
            <a:lstStyle/>
            <a:p>
              <a:r>
                <a:rPr lang="en-US" altLang="zh-CN" b="1" dirty="0" smtClean="0">
                  <a:solidFill>
                    <a:schemeClr val="accent1"/>
                  </a:solidFill>
                  <a:effectLst>
                    <a:outerShdw blurRad="50800" dist="50800" dir="5400000" algn="ctr" rotWithShape="0">
                      <a:schemeClr val="accent1"/>
                    </a:outerShdw>
                  </a:effectLst>
                  <a:latin typeface="Arial" panose="020B0604020202020204" pitchFamily="34" charset="0"/>
                  <a:ea typeface="方正兰亭超细黑简体" panose="02000000000000000000" pitchFamily="2" charset="-122"/>
                  <a:cs typeface="+mn-ea"/>
                  <a:sym typeface="Arial" panose="020B0604020202020204" pitchFamily="34" charset="0"/>
                </a:rPr>
                <a:t>01</a:t>
              </a:r>
            </a:p>
          </p:txBody>
        </p:sp>
      </p:grpSp>
      <p:grpSp>
        <p:nvGrpSpPr>
          <p:cNvPr id="86" name="组 85"/>
          <p:cNvGrpSpPr/>
          <p:nvPr/>
        </p:nvGrpSpPr>
        <p:grpSpPr>
          <a:xfrm>
            <a:off x="786562" y="3915706"/>
            <a:ext cx="7727013" cy="1082684"/>
            <a:chOff x="310041" y="1317616"/>
            <a:chExt cx="7727013" cy="1082684"/>
          </a:xfrm>
        </p:grpSpPr>
        <p:grpSp>
          <p:nvGrpSpPr>
            <p:cNvPr id="87" name="组 86"/>
            <p:cNvGrpSpPr/>
            <p:nvPr/>
          </p:nvGrpSpPr>
          <p:grpSpPr>
            <a:xfrm>
              <a:off x="310041" y="1317616"/>
              <a:ext cx="7727013" cy="1082684"/>
              <a:chOff x="167156" y="1474211"/>
              <a:chExt cx="8507678" cy="1424001"/>
            </a:xfrm>
          </p:grpSpPr>
          <p:grpSp>
            <p:nvGrpSpPr>
              <p:cNvPr id="90" name="组 89"/>
              <p:cNvGrpSpPr/>
              <p:nvPr/>
            </p:nvGrpSpPr>
            <p:grpSpPr>
              <a:xfrm>
                <a:off x="167156" y="1474211"/>
                <a:ext cx="8263479" cy="1424001"/>
                <a:chOff x="1176211" y="1831407"/>
                <a:chExt cx="7459209" cy="1424001"/>
              </a:xfrm>
            </p:grpSpPr>
            <p:grpSp>
              <p:nvGrpSpPr>
                <p:cNvPr id="92" name="组合 4"/>
                <p:cNvGrpSpPr/>
                <p:nvPr/>
              </p:nvGrpSpPr>
              <p:grpSpPr>
                <a:xfrm>
                  <a:off x="1176211" y="1831407"/>
                  <a:ext cx="7459209" cy="1424001"/>
                  <a:chOff x="11189" y="5957"/>
                  <a:chExt cx="8089" cy="6095"/>
                </a:xfrm>
              </p:grpSpPr>
              <p:sp>
                <p:nvSpPr>
                  <p:cNvPr id="94" name="矩形 93"/>
                  <p:cNvSpPr/>
                  <p:nvPr/>
                </p:nvSpPr>
                <p:spPr>
                  <a:xfrm>
                    <a:off x="11189" y="5957"/>
                    <a:ext cx="8089" cy="6095"/>
                  </a:xfrm>
                  <a:prstGeom prst="rect">
                    <a:avLst/>
                  </a:prstGeom>
                  <a:solidFill>
                    <a:srgbClr val="002060">
                      <a:alpha val="50000"/>
                    </a:srgbClr>
                  </a:solidFill>
                  <a:ln w="76200" cmpd="sng">
                    <a:solidFill>
                      <a:schemeClr val="bg1">
                        <a:alpha val="82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cs typeface="黑体" panose="02010609060101010101" charset="-122"/>
                    </a:endParaRPr>
                  </a:p>
                </p:txBody>
              </p:sp>
              <p:sp>
                <p:nvSpPr>
                  <p:cNvPr id="95" name="任意多边形 15"/>
                  <p:cNvSpPr/>
                  <p:nvPr/>
                </p:nvSpPr>
                <p:spPr>
                  <a:xfrm>
                    <a:off x="11995" y="9305"/>
                    <a:ext cx="1679" cy="257"/>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grpSp>
            <p:sp>
              <p:nvSpPr>
                <p:cNvPr id="93" name="文本框 92"/>
                <p:cNvSpPr txBox="1"/>
                <p:nvPr/>
              </p:nvSpPr>
              <p:spPr>
                <a:xfrm>
                  <a:off x="1795069" y="1845795"/>
                  <a:ext cx="1821491" cy="767534"/>
                </a:xfrm>
                <a:prstGeom prst="rect">
                  <a:avLst/>
                </a:prstGeom>
                <a:noFill/>
              </p:spPr>
              <p:txBody>
                <a:bodyPr wrap="square" rtlCol="0" anchor="t">
                  <a:spAutoFit/>
                </a:bodyPr>
                <a:lstStyle/>
                <a:p>
                  <a:r>
                    <a:rPr lang="zh-CN" altLang="en-US" sz="3200" dirty="0" smtClean="0">
                      <a:solidFill>
                        <a:srgbClr val="FAFFF0"/>
                      </a:solidFill>
                      <a:latin typeface="黑体" panose="02010609060101010101" charset="-122"/>
                      <a:ea typeface="黑体" panose="02010609060101010101" charset="-122"/>
                      <a:cs typeface="黑体" panose="02010609060101010101" charset="-122"/>
                    </a:rPr>
                    <a:t>航线规划</a:t>
                  </a:r>
                  <a:endParaRPr lang="zh-CN" altLang="en-US" sz="3200" dirty="0">
                    <a:solidFill>
                      <a:srgbClr val="FAFFF0"/>
                    </a:solidFill>
                    <a:latin typeface="黑体" panose="02010609060101010101" charset="-122"/>
                    <a:ea typeface="黑体" panose="02010609060101010101" charset="-122"/>
                    <a:cs typeface="黑体" panose="02010609060101010101" charset="-122"/>
                  </a:endParaRPr>
                </a:p>
              </p:txBody>
            </p:sp>
          </p:grpSp>
          <p:sp>
            <p:nvSpPr>
              <p:cNvPr id="91" name="文本框 90"/>
              <p:cNvSpPr txBox="1"/>
              <p:nvPr/>
            </p:nvSpPr>
            <p:spPr>
              <a:xfrm>
                <a:off x="545570" y="2331636"/>
                <a:ext cx="8129264" cy="526245"/>
              </a:xfrm>
              <a:prstGeom prst="rect">
                <a:avLst/>
              </a:prstGeom>
              <a:noFill/>
            </p:spPr>
            <p:txBody>
              <a:bodyPr wrap="square" rtlCol="0" anchor="t">
                <a:spAutoFit/>
              </a:bodyPr>
              <a:lstStyle/>
              <a:p>
                <a:r>
                  <a:rPr lang="en-US" altLang="zh-CN" sz="2000" dirty="0">
                    <a:solidFill>
                      <a:srgbClr val="FAFFF0"/>
                    </a:solidFill>
                    <a:latin typeface="黑体" panose="02010609060101010101" charset="-122"/>
                    <a:ea typeface="黑体" panose="02010609060101010101" charset="-122"/>
                    <a:cs typeface="黑体" panose="02010609060101010101" charset="-122"/>
                  </a:rPr>
                  <a:t>1</a:t>
                </a:r>
                <a:r>
                  <a:rPr lang="en-US" altLang="zh-CN" sz="2000" dirty="0" smtClean="0">
                    <a:solidFill>
                      <a:srgbClr val="FAFFF0"/>
                    </a:solidFill>
                    <a:latin typeface="黑体" panose="02010609060101010101" charset="-122"/>
                    <a:ea typeface="黑体" panose="02010609060101010101" charset="-122"/>
                    <a:cs typeface="黑体" panose="02010609060101010101" charset="-122"/>
                  </a:rPr>
                  <a:t>.</a:t>
                </a:r>
                <a:r>
                  <a:rPr lang="zh-CN" altLang="en-US" sz="2000" dirty="0" smtClean="0">
                    <a:solidFill>
                      <a:srgbClr val="FAFFF0"/>
                    </a:solidFill>
                    <a:latin typeface="黑体" panose="02010609060101010101" charset="-122"/>
                    <a:ea typeface="黑体" panose="02010609060101010101" charset="-122"/>
                    <a:cs typeface="黑体" panose="02010609060101010101" charset="-122"/>
                  </a:rPr>
                  <a:t>概念 </a:t>
                </a:r>
                <a:r>
                  <a:rPr lang="en-US" altLang="zh-CN" sz="2000" dirty="0" smtClean="0">
                    <a:solidFill>
                      <a:srgbClr val="FAFFF0"/>
                    </a:solidFill>
                    <a:latin typeface="黑体" panose="02010609060101010101" charset="-122"/>
                    <a:ea typeface="黑体" panose="02010609060101010101" charset="-122"/>
                    <a:cs typeface="黑体" panose="02010609060101010101" charset="-122"/>
                  </a:rPr>
                  <a:t>2.</a:t>
                </a:r>
                <a:r>
                  <a:rPr lang="zh-CN" altLang="en-US" sz="2000" dirty="0" smtClean="0">
                    <a:solidFill>
                      <a:srgbClr val="FAFFF0"/>
                    </a:solidFill>
                    <a:latin typeface="黑体" panose="02010609060101010101" charset="-122"/>
                    <a:ea typeface="黑体" panose="02010609060101010101" charset="-122"/>
                    <a:cs typeface="黑体" panose="02010609060101010101" charset="-122"/>
                  </a:rPr>
                  <a:t>电子地图 </a:t>
                </a:r>
                <a:r>
                  <a:rPr lang="en-US" altLang="zh-CN" sz="2000" dirty="0" smtClean="0">
                    <a:solidFill>
                      <a:srgbClr val="FAFFF0"/>
                    </a:solidFill>
                    <a:latin typeface="黑体" panose="02010609060101010101" charset="-122"/>
                    <a:ea typeface="黑体" panose="02010609060101010101" charset="-122"/>
                    <a:cs typeface="黑体" panose="02010609060101010101" charset="-122"/>
                  </a:rPr>
                  <a:t>3.</a:t>
                </a:r>
                <a:r>
                  <a:rPr lang="zh-CN" altLang="en-US" sz="2000" dirty="0" smtClean="0">
                    <a:solidFill>
                      <a:srgbClr val="FAFFF0"/>
                    </a:solidFill>
                    <a:latin typeface="黑体" panose="02010609060101010101" charset="-122"/>
                    <a:ea typeface="黑体" panose="02010609060101010101" charset="-122"/>
                    <a:cs typeface="黑体" panose="02010609060101010101" charset="-122"/>
                  </a:rPr>
                  <a:t>航线规划</a:t>
                </a:r>
                <a:r>
                  <a:rPr lang="en-US" altLang="zh-CN" sz="2000" dirty="0" smtClean="0">
                    <a:solidFill>
                      <a:srgbClr val="FAFFF0"/>
                    </a:solidFill>
                    <a:latin typeface="黑体" panose="02010609060101010101" charset="-122"/>
                    <a:ea typeface="黑体" panose="02010609060101010101" charset="-122"/>
                    <a:cs typeface="黑体" panose="02010609060101010101" charset="-122"/>
                  </a:rPr>
                  <a:t> 4.</a:t>
                </a:r>
                <a:r>
                  <a:rPr lang="zh-CN" altLang="en-US" sz="2000" dirty="0" smtClean="0">
                    <a:solidFill>
                      <a:srgbClr val="FAFFF0"/>
                    </a:solidFill>
                    <a:latin typeface="黑体" panose="02010609060101010101" charset="-122"/>
                    <a:ea typeface="黑体" panose="02010609060101010101" charset="-122"/>
                    <a:cs typeface="黑体" panose="02010609060101010101" charset="-122"/>
                  </a:rPr>
                  <a:t>应急航线 </a:t>
                </a:r>
                <a:endParaRPr lang="zh-CN" altLang="en-US" sz="2000" dirty="0">
                  <a:solidFill>
                    <a:srgbClr val="FAFFF0"/>
                  </a:solidFill>
                  <a:latin typeface="黑体" panose="02010609060101010101" charset="-122"/>
                  <a:ea typeface="黑体" panose="02010609060101010101" charset="-122"/>
                  <a:cs typeface="黑体" panose="02010609060101010101" charset="-122"/>
                </a:endParaRPr>
              </a:p>
            </p:txBody>
          </p:sp>
        </p:grpSp>
        <p:sp>
          <p:nvSpPr>
            <p:cNvPr id="88" name="Freeform 5"/>
            <p:cNvSpPr/>
            <p:nvPr/>
          </p:nvSpPr>
          <p:spPr bwMode="auto">
            <a:xfrm>
              <a:off x="554661" y="1468377"/>
              <a:ext cx="356845" cy="40902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effectLst>
              <a:outerShdw blurRad="50800" dist="38100" dir="5400000" algn="t" rotWithShape="0">
                <a:prstClr val="black">
                  <a:alpha val="40000"/>
                </a:prstClr>
              </a:outerShdw>
            </a:effectLst>
            <a:scene3d>
              <a:camera prst="obliqueTopRight"/>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solidFill>
                  <a:srgbClr val="3CCCC7"/>
                </a:solidFill>
              </a:endParaRPr>
            </a:p>
          </p:txBody>
        </p:sp>
        <p:sp>
          <p:nvSpPr>
            <p:cNvPr id="89" name="文本框 9"/>
            <p:cNvSpPr txBox="1"/>
            <p:nvPr/>
          </p:nvSpPr>
          <p:spPr>
            <a:xfrm>
              <a:off x="515383" y="1478398"/>
              <a:ext cx="465513" cy="369332"/>
            </a:xfrm>
            <a:prstGeom prst="rect">
              <a:avLst/>
            </a:prstGeom>
            <a:noFill/>
          </p:spPr>
          <p:txBody>
            <a:bodyPr wrap="square" rtlCol="0">
              <a:spAutoFit/>
            </a:bodyPr>
            <a:lstStyle/>
            <a:p>
              <a:r>
                <a:rPr lang="en-US" altLang="zh-CN" b="1" dirty="0" smtClean="0">
                  <a:solidFill>
                    <a:schemeClr val="accent1"/>
                  </a:solidFill>
                  <a:effectLst>
                    <a:outerShdw blurRad="50800" dist="50800" dir="5400000" algn="ctr" rotWithShape="0">
                      <a:schemeClr val="accent1"/>
                    </a:outerShdw>
                  </a:effectLst>
                  <a:latin typeface="Arial" panose="020B0604020202020204" pitchFamily="34" charset="0"/>
                  <a:ea typeface="方正兰亭超细黑简体" panose="02000000000000000000" pitchFamily="2" charset="-122"/>
                  <a:cs typeface="+mn-ea"/>
                  <a:sym typeface="Arial" panose="020B0604020202020204" pitchFamily="34" charset="0"/>
                </a:rPr>
                <a:t>02</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296971"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2.2</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电子地图</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8" y="1627015"/>
            <a:ext cx="7848535" cy="1292662"/>
          </a:xfrm>
          <a:prstGeom prst="rect">
            <a:avLst/>
          </a:prstGeom>
          <a:noFill/>
        </p:spPr>
        <p:txBody>
          <a:bodyPr wrap="square" rtlCol="0" anchor="ctr">
            <a:spAutoFit/>
          </a:bodyPr>
          <a:lstStyle/>
          <a:p>
            <a:r>
              <a:rPr lang="zh-CN" altLang="zh-CN"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图元标注是任务完成的一项重要的辅助性工作，细致规范图元标注将大幅度提高飞行安全性和任务完成质量</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图元标注主要包括以下三方面信息：    </a:t>
            </a:r>
          </a:p>
        </p:txBody>
      </p:sp>
      <p:sp>
        <p:nvSpPr>
          <p:cNvPr id="7" name="文本框 6"/>
          <p:cNvSpPr txBox="1"/>
          <p:nvPr/>
        </p:nvSpPr>
        <p:spPr>
          <a:xfrm>
            <a:off x="354995" y="1029377"/>
            <a:ext cx="3247871" cy="523220"/>
          </a:xfrm>
          <a:prstGeom prst="rect">
            <a:avLst/>
          </a:prstGeom>
          <a:noFill/>
        </p:spPr>
        <p:txBody>
          <a:bodyPr wrap="square" rtlCol="0" anchor="ctr">
            <a:spAutoFit/>
          </a:bodyPr>
          <a:lstStyle/>
          <a:p>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图元标注</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8" name="矩形 7"/>
          <p:cNvSpPr/>
          <p:nvPr/>
        </p:nvSpPr>
        <p:spPr>
          <a:xfrm>
            <a:off x="446229" y="3002841"/>
            <a:ext cx="7848535" cy="1292662"/>
          </a:xfrm>
          <a:prstGeom prst="rect">
            <a:avLst/>
          </a:prstGeom>
        </p:spPr>
        <p:txBody>
          <a:bodyPr wrap="square">
            <a:spAutoFit/>
          </a:bodyPr>
          <a:lstStyle/>
          <a:p>
            <a:pPr marL="457200" indent="-457200" algn="just">
              <a:spcAft>
                <a:spcPts val="0"/>
              </a:spcAft>
              <a:buFont typeface="Arial" panose="020B0604020202020204" pitchFamily="34" charset="0"/>
              <a:buChar char="•"/>
            </a:pPr>
            <a:r>
              <a:rPr lang="zh-CN" altLang="en-US" sz="2600"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场地标注</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zh-CN"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起飞场地标注、着陆场地标注、应急场地标注，为操作员提供发射与回收以及应急迫降区域参考。 </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9" name="矩形 8"/>
          <p:cNvSpPr/>
          <p:nvPr/>
        </p:nvSpPr>
        <p:spPr>
          <a:xfrm>
            <a:off x="446229" y="5544424"/>
            <a:ext cx="7848535" cy="1292662"/>
          </a:xfrm>
          <a:prstGeom prst="rect">
            <a:avLst/>
          </a:prstGeom>
        </p:spPr>
        <p:txBody>
          <a:bodyPr wrap="square">
            <a:spAutoFit/>
          </a:bodyPr>
          <a:lstStyle/>
          <a:p>
            <a:pPr marL="457200" lvl="0" indent="-457200" algn="just">
              <a:buFont typeface="Arial" panose="020B0604020202020204" pitchFamily="34" charset="0"/>
              <a:buChar char="•"/>
            </a:pPr>
            <a:r>
              <a:rPr lang="zh-CN" altLang="en-US" sz="2600"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a:t>
            </a:r>
            <a:r>
              <a:rPr lang="zh-CN" altLang="en-US" sz="2600"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区域标注</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：无人机侦察监测区域应预先标注，主要包括任务区域范围，侦察监测范围对象等。</a:t>
            </a:r>
          </a:p>
          <a:p>
            <a:pPr marL="457200" lvl="0" indent="-457200" algn="just">
              <a:buFont typeface="Arial" panose="020B0604020202020204" pitchFamily="34" charset="0"/>
              <a:buChar char="•"/>
            </a:pP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0" name="矩形 9"/>
          <p:cNvSpPr/>
          <p:nvPr/>
        </p:nvSpPr>
        <p:spPr>
          <a:xfrm>
            <a:off x="446229" y="4251762"/>
            <a:ext cx="7848535" cy="1292662"/>
          </a:xfrm>
          <a:prstGeom prst="rect">
            <a:avLst/>
          </a:prstGeom>
        </p:spPr>
        <p:txBody>
          <a:bodyPr wrap="square">
            <a:spAutoFit/>
          </a:bodyPr>
          <a:lstStyle/>
          <a:p>
            <a:pPr marL="457200" indent="-457200" algn="just">
              <a:buFont typeface="Arial" panose="020B0604020202020204" pitchFamily="34" charset="0"/>
              <a:buChar char="•"/>
            </a:pPr>
            <a:r>
              <a:rPr lang="zh-CN" altLang="en-US" sz="2600"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警示</a:t>
            </a:r>
            <a:r>
              <a:rPr lang="zh-CN" altLang="en-US" sz="2600"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标注</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：用于飞行区域内重点目标的标注，如建筑物、禁飞区、人口密集区等易影响飞行安全的</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区域。</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296971"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2.2</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电子地图</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9" y="1552597"/>
            <a:ext cx="7848535" cy="1692771"/>
          </a:xfrm>
          <a:prstGeom prst="rect">
            <a:avLst/>
          </a:prstGeom>
          <a:noFill/>
        </p:spPr>
        <p:txBody>
          <a:bodyPr wrap="square" rtlCol="0" anchor="ctr">
            <a:spAutoFit/>
          </a:bodyPr>
          <a:lstStyle/>
          <a:p>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由于加载</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的电子地图与实际操作时的地理位置信息有偏差，需要在使用前对地图</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进行</a:t>
            </a:r>
            <a:r>
              <a:rPr lang="zh-CN" altLang="en-US" sz="2600"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校准</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。校准地图时</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选取三个定位点作为校准点，选取校准点的</a:t>
            </a:r>
            <a:r>
              <a:rPr lang="zh-CN" altLang="en-US" sz="2600"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不</a:t>
            </a:r>
            <a:r>
              <a:rPr lang="zh-CN" altLang="en-US" sz="2600"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能在同一条直线</a:t>
            </a:r>
            <a:r>
              <a:rPr lang="zh-CN" altLang="en-US" sz="2600"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上</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354995" y="1029377"/>
            <a:ext cx="3247871" cy="523220"/>
          </a:xfrm>
          <a:prstGeom prst="rect">
            <a:avLst/>
          </a:prstGeom>
          <a:noFill/>
        </p:spPr>
        <p:txBody>
          <a:bodyPr wrap="square" rtlCol="0" anchor="ctr">
            <a:spAutoFit/>
          </a:bodyPr>
          <a:lstStyle/>
          <a:p>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3.</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地图校准</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338" y="3245368"/>
            <a:ext cx="7190509" cy="3471316"/>
          </a:xfrm>
          <a:prstGeom prst="rect">
            <a:avLst/>
          </a:prstGeom>
          <a:ln w="25400">
            <a:solidFill>
              <a:schemeClr val="bg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296971"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2.3</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航线规划</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46228" y="1454139"/>
            <a:ext cx="7848535" cy="3291840"/>
          </a:xfrm>
          <a:prstGeom prst="rect">
            <a:avLst/>
          </a:prstGeom>
          <a:noFill/>
        </p:spPr>
        <p:txBody>
          <a:bodyPr wrap="square" rtlCol="0" anchor="ctr">
            <a:spAutoFit/>
          </a:bodyPr>
          <a:lstStyle/>
          <a:p>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航线规划一般分为两步：</a:t>
            </a:r>
            <a:endParaRPr lang="en-US" altLang="zh-CN"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首先，飞行前预</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规划，即根据既定任务，结合环境限制于飞行约束条件，从整体上判定最优参考路径并装订特殊任务</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en-US" altLang="zh-CN"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lvl="0"/>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其次</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飞行中重</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规划，即</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根据飞行过程中遇到的突发状况，如地形，气象变化，</a:t>
            </a:r>
            <a:r>
              <a:rPr lang="zh-CN" altLang="zh-CN" sz="2600"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未知威胁</a:t>
            </a:r>
            <a:r>
              <a:rPr lang="zh-CN" altLang="zh-CN" sz="2600"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区域</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未知限飞禁飞因素等，局部动态的调整飞行路径或改变动作任务</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32272" y="5218138"/>
            <a:ext cx="7848535" cy="892552"/>
          </a:xfrm>
          <a:prstGeom prst="rect">
            <a:avLst/>
          </a:prstGeom>
          <a:noFill/>
        </p:spPr>
        <p:txBody>
          <a:bodyPr wrap="square" rtlCol="0" anchor="ctr">
            <a:spAutoFit/>
          </a:bodyPr>
          <a:lstStyle/>
          <a:p>
            <a:pPr lvl="0"/>
            <a:r>
              <a:rPr lang="zh-CN" altLang="zh-CN"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航线规划的内容包括出发地点、途径地点、目的地点的位置信息、飞行高度速度和需要到达的</a:t>
            </a:r>
            <a:r>
              <a:rPr lang="zh-CN" altLang="zh-CN"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时间段</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en-US" altLang="zh-CN"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a:t>
            </a:r>
            <a:endParaRPr lang="zh-CN" altLang="zh-CN"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446228" y="972837"/>
            <a:ext cx="3938223" cy="523220"/>
          </a:xfrm>
          <a:prstGeom prst="rect">
            <a:avLst/>
          </a:prstGeom>
          <a:noFill/>
        </p:spPr>
        <p:txBody>
          <a:bodyPr wrap="square" rtlCol="0" anchor="ctr">
            <a:spAutoFit/>
          </a:bodyPr>
          <a:lstStyle/>
          <a:p>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航线规划步骤</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32272" y="4636478"/>
            <a:ext cx="3938223" cy="523220"/>
          </a:xfrm>
          <a:prstGeom prst="rect">
            <a:avLst/>
          </a:prstGeom>
          <a:noFill/>
        </p:spPr>
        <p:txBody>
          <a:bodyPr wrap="square" rtlCol="0" anchor="ctr">
            <a:spAutoFit/>
          </a:bodyPr>
          <a:lstStyle/>
          <a:p>
            <a:r>
              <a:rPr lang="zh-CN" altLang="en-US" sz="28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航线规划内容</a:t>
            </a:r>
            <a:endParaRPr lang="en-US" altLang="zh-CN" sz="28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296971"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2.3</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航线规划</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432271" y="1597100"/>
            <a:ext cx="7848535" cy="892552"/>
          </a:xfrm>
          <a:prstGeom prst="rect">
            <a:avLst/>
          </a:prstGeom>
          <a:noFill/>
        </p:spPr>
        <p:txBody>
          <a:bodyPr wrap="square" rtlCol="0" anchor="ctr">
            <a:spAutoFit/>
          </a:bodyPr>
          <a:lstStyle/>
          <a:p>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应</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具备的功能包括：标准飞行轨道生成功能，常规的飞行航线生成、管理功能。 </a:t>
            </a:r>
          </a:p>
        </p:txBody>
      </p:sp>
      <p:sp>
        <p:nvSpPr>
          <p:cNvPr id="9" name="文本框 8"/>
          <p:cNvSpPr txBox="1"/>
          <p:nvPr/>
        </p:nvSpPr>
        <p:spPr>
          <a:xfrm>
            <a:off x="432271" y="1039838"/>
            <a:ext cx="3938223" cy="523220"/>
          </a:xfrm>
          <a:prstGeom prst="rect">
            <a:avLst/>
          </a:prstGeom>
          <a:noFill/>
        </p:spPr>
        <p:txBody>
          <a:bodyPr wrap="square" rtlCol="0" anchor="ctr">
            <a:spAutoFit/>
          </a:bodyPr>
          <a:lstStyle/>
          <a:p>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航线规划功能</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432270" y="2516044"/>
            <a:ext cx="7848535" cy="492443"/>
          </a:xfrm>
          <a:prstGeom prst="rect">
            <a:avLst/>
          </a:prstGeom>
          <a:noFill/>
        </p:spPr>
        <p:txBody>
          <a:bodyPr wrap="square" rtlCol="0" anchor="ctr">
            <a:spAutoFit/>
          </a:bodyPr>
          <a:lstStyle/>
          <a:p>
            <a:pPr marL="514350" indent="-514350">
              <a:buFont typeface="+mj-ea"/>
              <a:buAutoNum type="circleNumDbPlain"/>
            </a:pP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标准</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飞行轨道生成</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功能</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520047" y="3089146"/>
            <a:ext cx="7848535" cy="891540"/>
          </a:xfrm>
          <a:prstGeom prst="rect">
            <a:avLst/>
          </a:prstGeom>
          <a:noFill/>
        </p:spPr>
        <p:txBody>
          <a:bodyPr wrap="square" rtlCol="0" anchor="ctr">
            <a:spAutoFit/>
          </a:bodyPr>
          <a:lstStyle/>
          <a:p>
            <a:r>
              <a:rPr lang="zh-CN" altLang="en-US" sz="260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可</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生成常用的标准飞行航线，如圆形盘旋、</a:t>
            </a:r>
            <a:r>
              <a:rPr lang="en-US" altLang="zh-CN"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8</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字盘旋、往复直线飞行等。</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432270" y="4154458"/>
            <a:ext cx="7848535" cy="492443"/>
          </a:xfrm>
          <a:prstGeom prst="rect">
            <a:avLst/>
          </a:prstGeom>
          <a:noFill/>
        </p:spPr>
        <p:txBody>
          <a:bodyPr wrap="square" rtlCol="0" anchor="ctr">
            <a:spAutoFit/>
          </a:bodyPr>
          <a:lstStyle/>
          <a:p>
            <a:pPr marL="514350" indent="-514350">
              <a:buFont typeface="+mj-ea"/>
              <a:buAutoNum type="circleNumDbPlain" startAt="2"/>
            </a:pP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常规</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的飞行航线生成、管理</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功能 </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7" name="文本框 16"/>
          <p:cNvSpPr txBox="1"/>
          <p:nvPr/>
        </p:nvSpPr>
        <p:spPr>
          <a:xfrm>
            <a:off x="520047" y="4676991"/>
            <a:ext cx="7848535" cy="1692771"/>
          </a:xfrm>
          <a:prstGeom prst="rect">
            <a:avLst/>
          </a:prstGeom>
          <a:noFill/>
        </p:spPr>
        <p:txBody>
          <a:bodyPr wrap="square" rtlCol="0" anchor="ctr">
            <a:spAutoFit/>
          </a:bodyPr>
          <a:lstStyle/>
          <a:p>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可生成对特点区域进搜索的常规飞行航线，存储到常规航线库中，航线库中的航线在考虑了传感器特性、搜索模式和观察方位等因素后，可实现对目标的最佳探测。</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5"/>
          <p:cNvSpPr/>
          <p:nvPr/>
        </p:nvSpPr>
        <p:spPr>
          <a:xfrm>
            <a:off x="446229" y="868678"/>
            <a:ext cx="2296971"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2.4</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应急航线</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520046" y="1426396"/>
            <a:ext cx="7848535" cy="492443"/>
          </a:xfrm>
          <a:prstGeom prst="rect">
            <a:avLst/>
          </a:prstGeom>
          <a:noFill/>
        </p:spPr>
        <p:txBody>
          <a:bodyPr wrap="square" rtlCol="0" anchor="ctr">
            <a:spAutoFit/>
          </a:bodyPr>
          <a:lstStyle/>
          <a:p>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制定任务</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规划时还要</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考虑</a:t>
            </a:r>
            <a:r>
              <a:rPr lang="zh-CN" altLang="en-US" sz="2600"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异常应急</a:t>
            </a:r>
            <a:r>
              <a:rPr lang="zh-CN" altLang="en-US" sz="2600"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措施</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，即</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应急</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520046" y="3791667"/>
            <a:ext cx="7848535" cy="892552"/>
          </a:xfrm>
          <a:prstGeom prst="rect">
            <a:avLst/>
          </a:prstGeom>
          <a:noFill/>
        </p:spPr>
        <p:txBody>
          <a:bodyPr wrap="square" rtlCol="0" anchor="ctr">
            <a:spAutoFit/>
          </a:bodyPr>
          <a:lstStyle/>
          <a:p>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应急航线的主要目的是确保飞机安全返航，规划一条安全返航</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通道和</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应急迫降点</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，以及</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航线转移</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策略。</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7" name="文本框 16"/>
          <p:cNvSpPr txBox="1"/>
          <p:nvPr/>
        </p:nvSpPr>
        <p:spPr>
          <a:xfrm>
            <a:off x="520046" y="4780541"/>
            <a:ext cx="7848535" cy="892552"/>
          </a:xfrm>
          <a:prstGeom prst="rect">
            <a:avLst/>
          </a:prstGeom>
          <a:noFill/>
        </p:spPr>
        <p:txBody>
          <a:bodyPr wrap="square" rtlCol="0" anchor="ctr">
            <a:spAutoFit/>
          </a:bodyPr>
          <a:lstStyle/>
          <a:p>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转移</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策略是</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指从航线上的任意点转入安全返航通道或从安全返航道转向应急迫降点或机场</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520046" y="3149064"/>
            <a:ext cx="1425132" cy="523220"/>
          </a:xfrm>
          <a:prstGeom prst="rect">
            <a:avLst/>
          </a:prstGeom>
          <a:noFill/>
        </p:spPr>
        <p:txBody>
          <a:bodyPr wrap="square" rtlCol="0" anchor="ctr">
            <a:spAutoFit/>
          </a:bodyPr>
          <a:lstStyle/>
          <a:p>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目的：</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2" name="矩形 1"/>
          <p:cNvSpPr/>
          <p:nvPr/>
        </p:nvSpPr>
        <p:spPr>
          <a:xfrm>
            <a:off x="520046" y="2080400"/>
            <a:ext cx="7848535" cy="892552"/>
          </a:xfrm>
          <a:prstGeom prst="rect">
            <a:avLst/>
          </a:prstGeom>
        </p:spPr>
        <p:txBody>
          <a:bodyPr wrap="square">
            <a:spAutoFit/>
          </a:bodyPr>
          <a:lstStyle/>
          <a:p>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可能处理的危机</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情况包括：动力</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装置</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故障、舵</a:t>
            </a:r>
            <a:r>
              <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面</a:t>
            </a:r>
            <a:r>
              <a:rPr lang="zh-CN" altLang="en-US" sz="2600"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故障等情况，</a:t>
            </a:r>
            <a:r>
              <a:rPr lang="zh-CN" altLang="en-US" sz="260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不应包括任务</a:t>
            </a:r>
            <a:r>
              <a:rPr lang="zh-CN" altLang="en-US" sz="260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设备</a:t>
            </a:r>
            <a:r>
              <a:rPr lang="zh-CN" altLang="en-US" sz="260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故障。</a:t>
            </a:r>
            <a:endParaRPr lang="zh-CN" altLang="en-US" sz="2600"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18" y="2457227"/>
            <a:ext cx="9352067" cy="1889744"/>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Freeform 5"/>
          <p:cNvSpPr/>
          <p:nvPr/>
        </p:nvSpPr>
        <p:spPr bwMode="auto">
          <a:xfrm>
            <a:off x="1772154" y="3001796"/>
            <a:ext cx="887761" cy="80041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68562" tIns="34281" rIns="68562" bIns="34281" numCol="1" anchor="t" anchorCtr="0" compatLnSpc="1"/>
          <a:lstStyle/>
          <a:p>
            <a:endParaRPr lang="zh-CN" altLang="en-US" sz="1350"/>
          </a:p>
        </p:txBody>
      </p:sp>
      <p:cxnSp>
        <p:nvCxnSpPr>
          <p:cNvPr id="6" name="直接连接符 5"/>
          <p:cNvCxnSpPr/>
          <p:nvPr/>
        </p:nvCxnSpPr>
        <p:spPr>
          <a:xfrm>
            <a:off x="2798001" y="2947804"/>
            <a:ext cx="0" cy="967124"/>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文本框 9"/>
          <p:cNvSpPr txBox="1"/>
          <p:nvPr/>
        </p:nvSpPr>
        <p:spPr>
          <a:xfrm>
            <a:off x="2633454" y="3105234"/>
            <a:ext cx="5267382" cy="675043"/>
          </a:xfrm>
          <a:prstGeom prst="rect">
            <a:avLst/>
          </a:prstGeom>
          <a:noFill/>
        </p:spPr>
        <p:txBody>
          <a:bodyPr wrap="square" lIns="51422" tIns="25711" rIns="51422" bIns="25711" rtlCol="0">
            <a:spAutoFit/>
          </a:bodyPr>
          <a:lstStyle/>
          <a:p>
            <a:pPr marL="0" lvl="1" algn="ctr"/>
            <a:r>
              <a:rPr lang="zh-CN" altLang="en-US" sz="4050" b="1" dirty="0" smtClean="0">
                <a:solidFill>
                  <a:srgbClr val="FFFF00"/>
                </a:solidFill>
                <a:latin typeface="微软雅黑" panose="020B0503020204020204" pitchFamily="34" charset="-122"/>
                <a:ea typeface="微软雅黑" panose="020B0503020204020204" pitchFamily="34" charset="-122"/>
              </a:rPr>
              <a:t>概 述</a:t>
            </a:r>
            <a:endParaRPr lang="x-none" altLang="zh-CN" sz="4050" b="1" dirty="0">
              <a:solidFill>
                <a:srgbClr val="FFFF00"/>
              </a:solidFill>
              <a:latin typeface="微软雅黑" panose="020B0503020204020204" pitchFamily="34" charset="-122"/>
              <a:ea typeface="微软雅黑" panose="020B0503020204020204" pitchFamily="34" charset="-122"/>
            </a:endParaRPr>
          </a:p>
        </p:txBody>
      </p:sp>
      <p:sp>
        <p:nvSpPr>
          <p:cNvPr id="5" name="文本框 9"/>
          <p:cNvSpPr txBox="1"/>
          <p:nvPr/>
        </p:nvSpPr>
        <p:spPr>
          <a:xfrm>
            <a:off x="1877730" y="3129093"/>
            <a:ext cx="676099" cy="553870"/>
          </a:xfrm>
          <a:prstGeom prst="rect">
            <a:avLst/>
          </a:prstGeom>
          <a:noFill/>
        </p:spPr>
        <p:txBody>
          <a:bodyPr wrap="square" rtlCol="0">
            <a:spAutoFit/>
          </a:bodyPr>
          <a:lstStyle/>
          <a:p>
            <a:pPr algn="ctr"/>
            <a:r>
              <a:rPr lang="en-US" altLang="zh-CN" sz="3000" b="1" dirty="0">
                <a:solidFill>
                  <a:schemeClr val="accent1">
                    <a:lumMod val="75000"/>
                  </a:schemeClr>
                </a:solidFill>
                <a:ea typeface="+mn-lt"/>
                <a:cs typeface="+mn-ea"/>
                <a:sym typeface="Arial" panose="020B0604020202020204" pitchFamily="34" charset="0"/>
              </a:rPr>
              <a:t>01</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5"/>
          <p:cNvSpPr/>
          <p:nvPr/>
        </p:nvSpPr>
        <p:spPr>
          <a:xfrm>
            <a:off x="446229" y="868678"/>
            <a:ext cx="2681982"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265349" y="287018"/>
            <a:ext cx="3247871" cy="584775"/>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1.1</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概念与目标</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579114" y="1784325"/>
            <a:ext cx="7548886" cy="1292662"/>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无人机</a:t>
            </a:r>
            <a:r>
              <a:rPr lang="zh-CN" altLang="en-US" sz="2600" b="1"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任务规划</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是指根据无人</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机需要完成的任务、无人机的数量以及携带任务载荷的类型，对无人机</a:t>
            </a:r>
          </a:p>
          <a:p>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制定飞行路线并进行任务分配。 </a:t>
            </a:r>
          </a:p>
        </p:txBody>
      </p:sp>
      <p:sp>
        <p:nvSpPr>
          <p:cNvPr id="4" name="矩形 3"/>
          <p:cNvSpPr/>
          <p:nvPr/>
        </p:nvSpPr>
        <p:spPr>
          <a:xfrm>
            <a:off x="609026" y="3764679"/>
            <a:ext cx="7816622" cy="2491740"/>
          </a:xfrm>
          <a:prstGeom prst="rect">
            <a:avLst/>
          </a:prstGeom>
        </p:spPr>
        <p:txBody>
          <a:bodyPr wrap="square">
            <a:spAutoFit/>
          </a:bodyPr>
          <a:lstStyle/>
          <a:p>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任务规划</a:t>
            </a: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的主要目标是依据地形信息和执行任务环境条件信息，综合考虑无人机的性能，到达时间、耗能、威胁以及飞行区域等约束条件。</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为无人机规划出一条或多条</a:t>
            </a:r>
            <a:r>
              <a:rPr lang="zh-CN" altLang="zh-CN"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自</a:t>
            </a:r>
            <a:r>
              <a:rPr lang="zh-CN" altLang="zh-CN" sz="2600" b="1" dirty="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出发点到目标</a:t>
            </a:r>
            <a:r>
              <a:rPr lang="zh-CN" altLang="zh-CN"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点</a:t>
            </a: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的</a:t>
            </a:r>
            <a:r>
              <a:rPr lang="zh-CN" altLang="zh-CN" sz="2600" b="1" dirty="0" smtClean="0">
                <a:solidFill>
                  <a:srgbClr val="FF0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最优或次优航线</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保证无人机高效，圆满的完成飞行任务，并安全返回基地</a:t>
            </a:r>
            <a:r>
              <a:rPr lang="zh-CN"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endParaRPr lang="zh-CN"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579114" y="1261105"/>
            <a:ext cx="3938223" cy="523220"/>
          </a:xfrm>
          <a:prstGeom prst="rect">
            <a:avLst/>
          </a:prstGeom>
          <a:noFill/>
        </p:spPr>
        <p:txBody>
          <a:bodyPr wrap="square" rtlCol="0" anchor="ctr">
            <a:spAutoFit/>
          </a:bodyPr>
          <a:lstStyle/>
          <a:p>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概念</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609026" y="3205670"/>
            <a:ext cx="3938223" cy="523220"/>
          </a:xfrm>
          <a:prstGeom prst="rect">
            <a:avLst/>
          </a:prstGeom>
          <a:noFill/>
        </p:spPr>
        <p:txBody>
          <a:bodyPr wrap="square" rtlCol="0" anchor="ctr">
            <a:spAutoFit/>
          </a:bodyPr>
          <a:lstStyle/>
          <a:p>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目标</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5"/>
          <p:cNvSpPr/>
          <p:nvPr/>
        </p:nvSpPr>
        <p:spPr>
          <a:xfrm>
            <a:off x="446229" y="868678"/>
            <a:ext cx="2681982"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265349" y="287018"/>
            <a:ext cx="3247871" cy="584775"/>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1.1</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概念与目标</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pic>
        <p:nvPicPr>
          <p:cNvPr id="2" name="图片 1" descr="70f5101a3856dcf382edaf91a0a92b1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29" y="1419410"/>
            <a:ext cx="8241808" cy="44524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5"/>
          <p:cNvSpPr/>
          <p:nvPr/>
        </p:nvSpPr>
        <p:spPr>
          <a:xfrm>
            <a:off x="446229" y="868678"/>
            <a:ext cx="2332830"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265349" y="287018"/>
            <a:ext cx="324787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1.2</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主要功能</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579113" y="1535063"/>
            <a:ext cx="7668415" cy="1292662"/>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充分考虑无人机自身性能和携带载荷的类型，可在多任务、多目标情况下协调无人机及其载荷资源之间的配合，以最短时间以及最小代价完成既定任务。</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14759" y="999495"/>
            <a:ext cx="3247871" cy="523220"/>
          </a:xfrm>
          <a:prstGeom prst="rect">
            <a:avLst/>
          </a:prstGeom>
          <a:noFill/>
        </p:spPr>
        <p:txBody>
          <a:bodyPr wrap="square" rtlCol="0" anchor="ctr">
            <a:spAutoFit/>
          </a:bodyPr>
          <a:lstStyle/>
          <a:p>
            <a:r>
              <a:rPr lang="en-US" altLang="zh-CN" sz="28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a:t>
            </a:r>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任务分配功能</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610583" y="3428077"/>
            <a:ext cx="7668415" cy="1292662"/>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在无人机避开限制风险区域以及油耗最小的原则上，制定无人机的起飞、着陆、接近监测点（区域）、返航及应急飞行等任务过程的飞行航线。</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446229" y="2863250"/>
            <a:ext cx="3247871" cy="521970"/>
          </a:xfrm>
          <a:prstGeom prst="rect">
            <a:avLst/>
          </a:prstGeom>
          <a:noFill/>
        </p:spPr>
        <p:txBody>
          <a:bodyPr wrap="square" rtlCol="0" anchor="ctr">
            <a:spAutoFit/>
          </a:bodyPr>
          <a:lstStyle/>
          <a:p>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2.</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航线规划功能</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657448" y="5261736"/>
            <a:ext cx="7668415" cy="892552"/>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能够实现飞行仿真演示、环境威胁演示、监测效果演示。</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5" name="文本框 14"/>
          <p:cNvSpPr txBox="1"/>
          <p:nvPr/>
        </p:nvSpPr>
        <p:spPr>
          <a:xfrm>
            <a:off x="493094" y="4720739"/>
            <a:ext cx="3247871" cy="523220"/>
          </a:xfrm>
          <a:prstGeom prst="rect">
            <a:avLst/>
          </a:prstGeom>
          <a:noFill/>
        </p:spPr>
        <p:txBody>
          <a:bodyPr wrap="square" rtlCol="0" anchor="ctr">
            <a:spAutoFit/>
          </a:bodyPr>
          <a:lstStyle/>
          <a:p>
            <a:r>
              <a:rPr lang="en-US" altLang="zh-CN" sz="28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3</a:t>
            </a:r>
            <a:r>
              <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仿真演示功能</a:t>
            </a:r>
            <a:endParaRPr lang="en-US" altLang="zh-CN" sz="28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5"/>
          <p:cNvSpPr/>
          <p:nvPr/>
        </p:nvSpPr>
        <p:spPr>
          <a:xfrm>
            <a:off x="446229" y="868678"/>
            <a:ext cx="2211898"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1.3</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约束条件</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579113" y="1216716"/>
            <a:ext cx="7668415" cy="492443"/>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无人机任务规划需要考虑以下因素：</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701631" y="1695340"/>
            <a:ext cx="7668415" cy="1928733"/>
          </a:xfrm>
          <a:prstGeom prst="rect">
            <a:avLst/>
          </a:prstGeom>
          <a:noFill/>
        </p:spPr>
        <p:txBody>
          <a:bodyPr wrap="square" rtlCol="0" anchor="ctr">
            <a:spAutoFit/>
          </a:bodyPr>
          <a:lstStyle/>
          <a:p>
            <a:pPr marL="514350" indent="-514350">
              <a:lnSpc>
                <a:spcPts val="3600"/>
              </a:lnSpc>
              <a:buFont typeface="+mj-ea"/>
              <a:buAutoNum type="circleNumDbPlain"/>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飞行环境限制</a:t>
            </a:r>
            <a:endParaRPr lang="en-US"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marL="514350" indent="-514350">
              <a:lnSpc>
                <a:spcPts val="3600"/>
              </a:lnSpc>
              <a:buFont typeface="+mj-ea"/>
              <a:buAutoNum type="circleNumDbPlain"/>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无人机物理限制</a:t>
            </a:r>
            <a:endParaRPr lang="en-US"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marL="514350" indent="-514350">
              <a:lnSpc>
                <a:spcPts val="3600"/>
              </a:lnSpc>
              <a:buFont typeface="+mj-ea"/>
              <a:buAutoNum type="circleNumDbPlain"/>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飞行任务要求</a:t>
            </a:r>
            <a:endParaRPr lang="en-US"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marL="514350" indent="-514350">
              <a:lnSpc>
                <a:spcPts val="3600"/>
              </a:lnSpc>
              <a:buFont typeface="+mj-ea"/>
              <a:buAutoNum type="circleNumDbPlain"/>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实时性要求</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pic>
        <p:nvPicPr>
          <p:cNvPr id="2" name="图片 1" descr="d65bdf5d61d7583002e6f4c8727e6aa0.jpg"/>
          <p:cNvPicPr>
            <a:picLocks noChangeAspect="1"/>
          </p:cNvPicPr>
          <p:nvPr/>
        </p:nvPicPr>
        <p:blipFill rotWithShape="1">
          <a:blip r:embed="rId3">
            <a:extLst>
              <a:ext uri="{28A0092B-C50C-407E-A947-70E740481C1C}">
                <a14:useLocalDpi xmlns:a14="http://schemas.microsoft.com/office/drawing/2010/main" val="0"/>
              </a:ext>
            </a:extLst>
          </a:blip>
          <a:srcRect l="4553" r="7372"/>
          <a:stretch>
            <a:fillRect/>
          </a:stretch>
        </p:blipFill>
        <p:spPr>
          <a:xfrm flipH="1">
            <a:off x="3070412" y="3889016"/>
            <a:ext cx="2973295" cy="2670160"/>
          </a:xfrm>
          <a:prstGeom prst="rect">
            <a:avLst/>
          </a:prstGeom>
          <a:ln w="25400">
            <a:solidFill>
              <a:schemeClr val="bg1"/>
            </a:solidFill>
          </a:ln>
        </p:spPr>
      </p:pic>
      <p:pic>
        <p:nvPicPr>
          <p:cNvPr id="3" name="图片 2" descr="12e7d27bcf6aada34e06c523755cf70b.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235" y="3889016"/>
            <a:ext cx="2883647" cy="2670160"/>
          </a:xfrm>
          <a:prstGeom prst="rect">
            <a:avLst/>
          </a:prstGeom>
          <a:ln w="25400">
            <a:solidFill>
              <a:schemeClr val="bg1"/>
            </a:solidFill>
          </a:ln>
        </p:spPr>
      </p:pic>
      <p:pic>
        <p:nvPicPr>
          <p:cNvPr id="4" name="图片 3" descr="d191701954a2eb85f9857aa3d4faab5c.jpg"/>
          <p:cNvPicPr>
            <a:picLocks noChangeAspect="1"/>
          </p:cNvPicPr>
          <p:nvPr/>
        </p:nvPicPr>
        <p:blipFill rotWithShape="1">
          <a:blip r:embed="rId5">
            <a:extLst>
              <a:ext uri="{28A0092B-C50C-407E-A947-70E740481C1C}">
                <a14:useLocalDpi xmlns:a14="http://schemas.microsoft.com/office/drawing/2010/main" val="0"/>
              </a:ext>
            </a:extLst>
          </a:blip>
          <a:srcRect l="14159" t="1368" r="14061" b="-1368"/>
          <a:stretch>
            <a:fillRect/>
          </a:stretch>
        </p:blipFill>
        <p:spPr>
          <a:xfrm>
            <a:off x="265349" y="3889016"/>
            <a:ext cx="2704464" cy="2670160"/>
          </a:xfrm>
          <a:prstGeom prst="rect">
            <a:avLst/>
          </a:prstGeom>
          <a:ln w="25400">
            <a:solidFill>
              <a:schemeClr val="bg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89481" y="1584061"/>
            <a:ext cx="7668415" cy="1292662"/>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无人机在执行任务时，会受到禁飞区、障碍物、险恶地形等地理环境限制。因此在飞行过程中，应尽量避开这些区域，提升无人机工作效率。</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46229" y="1092311"/>
            <a:ext cx="4141813" cy="492443"/>
          </a:xfrm>
          <a:prstGeom prst="rect">
            <a:avLst/>
          </a:prstGeom>
          <a:noFill/>
        </p:spPr>
        <p:txBody>
          <a:bodyPr wrap="square" rtlCol="0" anchor="ctr">
            <a:spAutoFit/>
          </a:bodyPr>
          <a:lstStyle/>
          <a:p>
            <a:pPr marL="514350" indent="-514350">
              <a:buFont typeface="+mj-ea"/>
              <a:buAutoNum type="circleNumDbPlain"/>
            </a:pPr>
            <a:r>
              <a:rPr lang="zh-CN" altLang="en-US" sz="26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飞行环境限制</a:t>
            </a:r>
            <a:endParaRPr lang="zh-CN" altLang="en-US" sz="26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46229" y="2901977"/>
            <a:ext cx="4141813" cy="492443"/>
          </a:xfrm>
          <a:prstGeom prst="rect">
            <a:avLst/>
          </a:prstGeom>
          <a:noFill/>
        </p:spPr>
        <p:txBody>
          <a:bodyPr wrap="square" rtlCol="0" anchor="ctr">
            <a:spAutoFit/>
          </a:bodyPr>
          <a:lstStyle/>
          <a:p>
            <a:pPr marL="514350" indent="-514350">
              <a:buFont typeface="+mj-ea"/>
              <a:buAutoNum type="circleNumDbPlain" startAt="2"/>
            </a:pPr>
            <a:r>
              <a:rPr lang="zh-CN" altLang="en-US" sz="26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无人机物理限制</a:t>
            </a:r>
            <a:endParaRPr lang="zh-CN" altLang="en-US" sz="26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5" name="任意多边形 15"/>
          <p:cNvSpPr/>
          <p:nvPr/>
        </p:nvSpPr>
        <p:spPr>
          <a:xfrm>
            <a:off x="446229" y="868678"/>
            <a:ext cx="2211898"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1.3</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约束条件</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589481" y="3387244"/>
            <a:ext cx="7668415" cy="3291840"/>
          </a:xfrm>
          <a:prstGeom prst="rect">
            <a:avLst/>
          </a:prstGeom>
          <a:noFill/>
        </p:spPr>
        <p:txBody>
          <a:bodyPr wrap="square" rtlCol="0" anchor="ctr">
            <a:spAutoFit/>
          </a:bodyPr>
          <a:lstStyle/>
          <a:p>
            <a:pPr marL="457200" indent="-457200">
              <a:buFont typeface="Arial" panose="020B0604020202020204"/>
              <a:buChar char="•"/>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最小转弯半径：限制了无人机航线只能在特定的转弯半径范围内转弯；</a:t>
            </a:r>
            <a:endParaRPr lang="en-US"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marL="457200" indent="-457200">
              <a:buFont typeface="Arial" panose="020B0604020202020204"/>
              <a:buChar char="•"/>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最大俯仰角：限制了无人机航线在垂直平面内上升和下滑的最大角度；</a:t>
            </a:r>
            <a:endParaRPr lang="en-US"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marL="457200" indent="-457200">
              <a:buFont typeface="Arial" panose="020B0604020202020204"/>
              <a:buChar char="•"/>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最小航线段长度：限制了无人机在开始改变飞行姿态前必须直飞的最短距离；</a:t>
            </a:r>
            <a:endParaRPr lang="en-US"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marL="457200" indent="-457200">
              <a:buFont typeface="Arial" panose="020B0604020202020204"/>
              <a:buChar char="•"/>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最低安全飞行高度：限制了通过任务区域最低飞行高度。</a:t>
            </a:r>
            <a:endParaRPr lang="en-US"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89481" y="1681836"/>
            <a:ext cx="7668415" cy="2491740"/>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无人机具体执行的飞行任务主要包括到达时间和目标进入方向等，需满足如下要求：</a:t>
            </a:r>
            <a:endParaRPr lang="en-US" altLang="zh-CN"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marL="457200" indent="-457200">
              <a:buFont typeface="Arial" panose="020B0604020202020204"/>
              <a:buChar char="•"/>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航线距离约束</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限制航线长度不大于预先设定的最大距离；</a:t>
            </a:r>
            <a:endParaRPr lang="en-US" altLang="zh-CN"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a:p>
            <a:pPr marL="457200" indent="-457200">
              <a:buFont typeface="Arial" panose="020B0604020202020204"/>
              <a:buChar char="•"/>
            </a:pP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固定的</a:t>
            </a:r>
            <a:r>
              <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目标进入</a:t>
            </a:r>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方向：确保无人机从特定角度接近目标。</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46229" y="1092311"/>
            <a:ext cx="4141813" cy="492443"/>
          </a:xfrm>
          <a:prstGeom prst="rect">
            <a:avLst/>
          </a:prstGeom>
          <a:noFill/>
        </p:spPr>
        <p:txBody>
          <a:bodyPr wrap="square" rtlCol="0" anchor="ctr">
            <a:spAutoFit/>
          </a:bodyPr>
          <a:lstStyle/>
          <a:p>
            <a:pPr marL="514350" indent="-514350">
              <a:buFont typeface="+mj-ea"/>
              <a:buAutoNum type="circleNumDbPlain" startAt="3"/>
            </a:pPr>
            <a:r>
              <a:rPr lang="zh-CN" altLang="en-US" sz="26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飞行任务要求</a:t>
            </a:r>
            <a:endParaRPr lang="zh-CN" altLang="en-US" sz="26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46228" y="4225287"/>
            <a:ext cx="4141813" cy="492443"/>
          </a:xfrm>
          <a:prstGeom prst="rect">
            <a:avLst/>
          </a:prstGeom>
          <a:noFill/>
        </p:spPr>
        <p:txBody>
          <a:bodyPr wrap="square" rtlCol="0" anchor="ctr">
            <a:spAutoFit/>
          </a:bodyPr>
          <a:lstStyle/>
          <a:p>
            <a:pPr marL="514350" indent="-514350">
              <a:buFont typeface="+mj-ea"/>
              <a:buAutoNum type="circleNumDbPlain" startAt="4"/>
            </a:pPr>
            <a:r>
              <a:rPr lang="zh-CN" altLang="en-US" sz="2600" b="1" dirty="0" smtClean="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实时性要求</a:t>
            </a:r>
            <a:endParaRPr lang="zh-CN" altLang="en-US" sz="2600" b="1" dirty="0">
              <a:solidFill>
                <a:srgbClr val="FFC000"/>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589481" y="4775656"/>
            <a:ext cx="7668415" cy="892552"/>
          </a:xfrm>
          <a:prstGeom prst="rect">
            <a:avLst/>
          </a:prstGeom>
          <a:noFill/>
        </p:spPr>
        <p:txBody>
          <a:bodyPr wrap="square" rtlCol="0" anchor="ctr">
            <a:spAutoFit/>
          </a:bodyPr>
          <a:lstStyle/>
          <a:p>
            <a:r>
              <a:rPr lang="zh-CN" altLang="en-US" sz="26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在环境变化时，无人机任务规划系统必须具备实时在线重规划功能。</a:t>
            </a:r>
            <a:endParaRPr lang="zh-CN" altLang="en-US" sz="26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
        <p:nvSpPr>
          <p:cNvPr id="15" name="任意多边形 15"/>
          <p:cNvSpPr/>
          <p:nvPr/>
        </p:nvSpPr>
        <p:spPr>
          <a:xfrm>
            <a:off x="446229" y="868678"/>
            <a:ext cx="2211898"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35">
              <a:latin typeface="黑体" panose="02010609060101010101" charset="-122"/>
              <a:ea typeface="黑体" panose="02010609060101010101" charset="-122"/>
              <a:cs typeface="黑体" panose="02010609060101010101" charset="-122"/>
            </a:endParaRPr>
          </a:p>
        </p:txBody>
      </p:sp>
      <p:sp>
        <p:nvSpPr>
          <p:cNvPr id="16" name="文本框 15"/>
          <p:cNvSpPr txBox="1"/>
          <p:nvPr/>
        </p:nvSpPr>
        <p:spPr>
          <a:xfrm>
            <a:off x="265349" y="287018"/>
            <a:ext cx="4560651" cy="584776"/>
          </a:xfrm>
          <a:prstGeom prst="rect">
            <a:avLst/>
          </a:prstGeom>
          <a:noFill/>
        </p:spPr>
        <p:txBody>
          <a:bodyPr wrap="square" rtlCol="0" anchor="t">
            <a:spAutoFit/>
          </a:bodyPr>
          <a:lstStyle/>
          <a:p>
            <a:r>
              <a:rPr lang="en-US" altLang="zh-CN"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1.3</a:t>
            </a:r>
            <a:r>
              <a:rPr lang="zh-CN" altLang="en-US" sz="3200" b="1" dirty="0" smtClean="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rPr>
              <a:t> 约束条件</a:t>
            </a:r>
            <a:endParaRPr lang="zh-CN" altLang="en-US" sz="3200" b="1" dirty="0">
              <a:solidFill>
                <a:schemeClr val="bg1"/>
              </a:solidFill>
              <a:effectLst>
                <a:outerShdw blurRad="50800" dist="38100" dir="2700000" algn="tl" rotWithShape="0">
                  <a:prstClr val="black">
                    <a:alpha val="40000"/>
                  </a:prst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1686</Words>
  <Application>Microsoft Office PowerPoint</Application>
  <PresentationFormat>全屏显示(4:3)</PresentationFormat>
  <Paragraphs>201</Paragraphs>
  <Slides>24</Slides>
  <Notes>23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Weibei SC</vt:lpstr>
      <vt:lpstr>DengXian</vt:lpstr>
      <vt:lpstr>DengXian Light</vt:lpstr>
      <vt:lpstr>方正兰亭超细黑简体</vt:lpstr>
      <vt:lpstr>黑体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Lenovo</cp:lastModifiedBy>
  <cp:revision>778</cp:revision>
  <dcterms:created xsi:type="dcterms:W3CDTF">2018-01-29T14:31:00Z</dcterms:created>
  <dcterms:modified xsi:type="dcterms:W3CDTF">2025-06-02T06:51:13Z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